
<file path=[Content_Types].xml><?xml version="1.0" encoding="utf-8"?>
<Types xmlns="http://schemas.openxmlformats.org/package/2006/content-types">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7" r:id="rId4"/>
    <p:sldId id="261" r:id="rId5"/>
    <p:sldId id="262" r:id="rId6"/>
    <p:sldId id="264" r:id="rId7"/>
    <p:sldId id="265"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18DC42F-E5EC-4F72-9DA4-34A9DFDF1805}" type="datetimeFigureOut">
              <a:rPr lang="el-GR" smtClean="0"/>
              <a:t>25/1/2020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CB76DA-BC25-491B-804A-3DB162232D14}"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03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18DC42F-E5EC-4F72-9DA4-34A9DFDF1805}" type="datetimeFigureOut">
              <a:rPr lang="el-GR" smtClean="0"/>
              <a:t>25/1/2020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CB76DA-BC25-491B-804A-3DB162232D14}" type="slidenum">
              <a:rPr lang="el-GR" smtClean="0"/>
              <a:t>‹#›</a:t>
            </a:fld>
            <a:endParaRPr lang="el-GR"/>
          </a:p>
        </p:txBody>
      </p:sp>
    </p:spTree>
    <p:extLst>
      <p:ext uri="{BB962C8B-B14F-4D97-AF65-F5344CB8AC3E}">
        <p14:creationId xmlns:p14="http://schemas.microsoft.com/office/powerpoint/2010/main" val="3030779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18DC42F-E5EC-4F72-9DA4-34A9DFDF1805}" type="datetimeFigureOut">
              <a:rPr lang="el-GR" smtClean="0"/>
              <a:t>25/1/2020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CB76DA-BC25-491B-804A-3DB162232D14}" type="slidenum">
              <a:rPr lang="el-GR" smtClean="0"/>
              <a:t>‹#›</a:t>
            </a:fld>
            <a:endParaRPr lang="el-GR"/>
          </a:p>
        </p:txBody>
      </p:sp>
    </p:spTree>
    <p:extLst>
      <p:ext uri="{BB962C8B-B14F-4D97-AF65-F5344CB8AC3E}">
        <p14:creationId xmlns:p14="http://schemas.microsoft.com/office/powerpoint/2010/main" val="362133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18DC42F-E5EC-4F72-9DA4-34A9DFDF1805}" type="datetimeFigureOut">
              <a:rPr lang="el-GR" smtClean="0"/>
              <a:t>25/1/2020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CB76DA-BC25-491B-804A-3DB162232D14}" type="slidenum">
              <a:rPr lang="el-GR" smtClean="0"/>
              <a:t>‹#›</a:t>
            </a:fld>
            <a:endParaRPr lang="el-GR"/>
          </a:p>
        </p:txBody>
      </p:sp>
    </p:spTree>
    <p:extLst>
      <p:ext uri="{BB962C8B-B14F-4D97-AF65-F5344CB8AC3E}">
        <p14:creationId xmlns:p14="http://schemas.microsoft.com/office/powerpoint/2010/main" val="4059358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18DC42F-E5EC-4F72-9DA4-34A9DFDF1805}" type="datetimeFigureOut">
              <a:rPr lang="el-GR" smtClean="0"/>
              <a:t>25/1/2020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CB76DA-BC25-491B-804A-3DB162232D14}"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29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18DC42F-E5EC-4F72-9DA4-34A9DFDF1805}" type="datetimeFigureOut">
              <a:rPr lang="el-GR" smtClean="0"/>
              <a:t>25/1/2020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CB76DA-BC25-491B-804A-3DB162232D14}" type="slidenum">
              <a:rPr lang="el-GR" smtClean="0"/>
              <a:t>‹#›</a:t>
            </a:fld>
            <a:endParaRPr lang="el-GR"/>
          </a:p>
        </p:txBody>
      </p:sp>
    </p:spTree>
    <p:extLst>
      <p:ext uri="{BB962C8B-B14F-4D97-AF65-F5344CB8AC3E}">
        <p14:creationId xmlns:p14="http://schemas.microsoft.com/office/powerpoint/2010/main" val="401625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18DC42F-E5EC-4F72-9DA4-34A9DFDF1805}" type="datetimeFigureOut">
              <a:rPr lang="el-GR" smtClean="0"/>
              <a:t>25/1/2020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7CB76DA-BC25-491B-804A-3DB162232D14}" type="slidenum">
              <a:rPr lang="el-GR" smtClean="0"/>
              <a:t>‹#›</a:t>
            </a:fld>
            <a:endParaRPr lang="el-GR"/>
          </a:p>
        </p:txBody>
      </p:sp>
    </p:spTree>
    <p:extLst>
      <p:ext uri="{BB962C8B-B14F-4D97-AF65-F5344CB8AC3E}">
        <p14:creationId xmlns:p14="http://schemas.microsoft.com/office/powerpoint/2010/main" val="2750872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18DC42F-E5EC-4F72-9DA4-34A9DFDF1805}" type="datetimeFigureOut">
              <a:rPr lang="el-GR" smtClean="0"/>
              <a:t>25/1/2020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7CB76DA-BC25-491B-804A-3DB162232D14}" type="slidenum">
              <a:rPr lang="el-GR" smtClean="0"/>
              <a:t>‹#›</a:t>
            </a:fld>
            <a:endParaRPr lang="el-GR"/>
          </a:p>
        </p:txBody>
      </p:sp>
    </p:spTree>
    <p:extLst>
      <p:ext uri="{BB962C8B-B14F-4D97-AF65-F5344CB8AC3E}">
        <p14:creationId xmlns:p14="http://schemas.microsoft.com/office/powerpoint/2010/main" val="163430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18DC42F-E5EC-4F72-9DA4-34A9DFDF1805}" type="datetimeFigureOut">
              <a:rPr lang="el-GR" smtClean="0"/>
              <a:t>25/1/2020</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87CB76DA-BC25-491B-804A-3DB162232D14}" type="slidenum">
              <a:rPr lang="el-GR" smtClean="0"/>
              <a:t>‹#›</a:t>
            </a:fld>
            <a:endParaRPr lang="el-GR"/>
          </a:p>
        </p:txBody>
      </p:sp>
    </p:spTree>
    <p:extLst>
      <p:ext uri="{BB962C8B-B14F-4D97-AF65-F5344CB8AC3E}">
        <p14:creationId xmlns:p14="http://schemas.microsoft.com/office/powerpoint/2010/main" val="473289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18DC42F-E5EC-4F72-9DA4-34A9DFDF1805}" type="datetimeFigureOut">
              <a:rPr lang="el-GR" smtClean="0"/>
              <a:t>25/1/2020</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7CB76DA-BC25-491B-804A-3DB162232D14}" type="slidenum">
              <a:rPr lang="el-GR" smtClean="0"/>
              <a:t>‹#›</a:t>
            </a:fld>
            <a:endParaRPr lang="el-GR"/>
          </a:p>
        </p:txBody>
      </p:sp>
    </p:spTree>
    <p:extLst>
      <p:ext uri="{BB962C8B-B14F-4D97-AF65-F5344CB8AC3E}">
        <p14:creationId xmlns:p14="http://schemas.microsoft.com/office/powerpoint/2010/main" val="359325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18DC42F-E5EC-4F72-9DA4-34A9DFDF1805}" type="datetimeFigureOut">
              <a:rPr lang="el-GR" smtClean="0"/>
              <a:t>25/1/2020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CB76DA-BC25-491B-804A-3DB162232D14}" type="slidenum">
              <a:rPr lang="el-GR" smtClean="0"/>
              <a:t>‹#›</a:t>
            </a:fld>
            <a:endParaRPr lang="el-GR"/>
          </a:p>
        </p:txBody>
      </p:sp>
    </p:spTree>
    <p:extLst>
      <p:ext uri="{BB962C8B-B14F-4D97-AF65-F5344CB8AC3E}">
        <p14:creationId xmlns:p14="http://schemas.microsoft.com/office/powerpoint/2010/main" val="7714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18DC42F-E5EC-4F72-9DA4-34A9DFDF1805}" type="datetimeFigureOut">
              <a:rPr lang="el-GR" smtClean="0"/>
              <a:t>25/1/2020</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7CB76DA-BC25-491B-804A-3DB162232D14}"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158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arget="../media/image4.jpeg" Type="http://schemas.openxmlformats.org/officeDocument/2006/relationships/image"/><Relationship Id="rId2" Target="../media/image3.jpeg" Type="http://schemas.openxmlformats.org/officeDocument/2006/relationships/image"/><Relationship Id="rId1" Target="../slideLayouts/slideLayout7.xml" Type="http://schemas.openxmlformats.org/officeDocument/2006/relationships/slideLayout"/></Relationships>
</file>

<file path=ppt/slides/_rels/slide3.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arget="../media/image9.jpeg" Type="http://schemas.openxmlformats.org/officeDocument/2006/relationships/image"/><Relationship Id="rId2" Target="../media/image8.jpg" Type="http://schemas.openxmlformats.org/officeDocument/2006/relationships/image"/><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bit.ly/2DXvIbC" TargetMode="External"/><Relationship Id="rId7" Type="http://schemas.openxmlformats.org/officeDocument/2006/relationships/hyperlink" Target="http://www.douni.gr/?section=page&amp;id=3" TargetMode="External"/><Relationship Id="rId2" Type="http://schemas.openxmlformats.org/officeDocument/2006/relationships/hyperlink" Target="https://bit.ly/2Lz550H" TargetMode="External"/><Relationship Id="rId1" Type="http://schemas.openxmlformats.org/officeDocument/2006/relationships/slideLayout" Target="../slideLayouts/slideLayout7.xml"/><Relationship Id="rId6" Type="http://schemas.openxmlformats.org/officeDocument/2006/relationships/hyperlink" Target="https://bit.ly/36dlAaE" TargetMode="External"/><Relationship Id="rId5" Type="http://schemas.openxmlformats.org/officeDocument/2006/relationships/hyperlink" Target="https://bit.ly/2sZXaD" TargetMode="External"/><Relationship Id="rId4" Type="http://schemas.openxmlformats.org/officeDocument/2006/relationships/hyperlink" Target="https://bit.ly/2Yuyy1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9">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11">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6" name="Straight Connector 13">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7" name="Rectangle 15">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8" name="Rectangle 17">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56835A09-45A6-41F3-987A-26CFF029AB15}"/>
              </a:ext>
            </a:extLst>
          </p:cNvPr>
          <p:cNvSpPr>
            <a:spLocks noGrp="1"/>
          </p:cNvSpPr>
          <p:nvPr>
            <p:ph type="ctrTitle"/>
          </p:nvPr>
        </p:nvSpPr>
        <p:spPr>
          <a:xfrm>
            <a:off x="492370" y="516835"/>
            <a:ext cx="3084844" cy="2103875"/>
          </a:xfrm>
        </p:spPr>
        <p:txBody>
          <a:bodyPr vert="horz" lIns="91440" tIns="45720" rIns="91440" bIns="45720" rtlCol="0" anchor="b">
            <a:normAutofit/>
          </a:bodyPr>
          <a:lstStyle/>
          <a:p>
            <a:r>
              <a:rPr lang="en-US" sz="3300" b="1" dirty="0">
                <a:solidFill>
                  <a:srgbClr val="FFFFFF"/>
                </a:solidFill>
              </a:rPr>
              <a:t>ΣΥΜΠΛΗΡΩΜΑΤΑ ΔΙΑΤΡΟΦΗΣ</a:t>
            </a:r>
          </a:p>
        </p:txBody>
      </p:sp>
      <p:sp>
        <p:nvSpPr>
          <p:cNvPr id="3" name="Υπότιτλος 2">
            <a:extLst>
              <a:ext uri="{FF2B5EF4-FFF2-40B4-BE49-F238E27FC236}">
                <a16:creationId xmlns:a16="http://schemas.microsoft.com/office/drawing/2014/main" id="{569AA534-F283-4B22-8E05-B5D96E5CFBA5}"/>
              </a:ext>
            </a:extLst>
          </p:cNvPr>
          <p:cNvSpPr>
            <a:spLocks noGrp="1"/>
          </p:cNvSpPr>
          <p:nvPr>
            <p:ph type="subTitle" idx="1"/>
          </p:nvPr>
        </p:nvSpPr>
        <p:spPr>
          <a:xfrm>
            <a:off x="492371" y="2653800"/>
            <a:ext cx="3084844" cy="3335519"/>
          </a:xfrm>
        </p:spPr>
        <p:txBody>
          <a:bodyPr vert="horz" lIns="0" tIns="45720" rIns="0" bIns="45720" rtlCol="0">
            <a:normAutofit lnSpcReduction="10000"/>
          </a:bodyPr>
          <a:lstStyle/>
          <a:p>
            <a:pPr lvl="0" fontAlgn="base">
              <a:spcBef>
                <a:spcPct val="20000"/>
              </a:spcBef>
              <a:spcAft>
                <a:spcPct val="0"/>
              </a:spcAft>
            </a:pPr>
            <a:r>
              <a:rPr lang="en-US" altLang="el-GR" sz="1200" dirty="0">
                <a:solidFill>
                  <a:srgbClr val="FFFFFF"/>
                </a:solidFill>
                <a:latin typeface="+mn-lt"/>
              </a:rPr>
              <a:t>1</a:t>
            </a:r>
            <a:r>
              <a:rPr lang="en-US" altLang="el-GR" sz="1200" baseline="30000" dirty="0">
                <a:solidFill>
                  <a:srgbClr val="FFFFFF"/>
                </a:solidFill>
                <a:latin typeface="+mn-lt"/>
              </a:rPr>
              <a:t>ο</a:t>
            </a:r>
            <a:r>
              <a:rPr lang="en-US" altLang="el-GR" sz="1200" dirty="0">
                <a:solidFill>
                  <a:srgbClr val="FFFFFF"/>
                </a:solidFill>
                <a:latin typeface="+mn-lt"/>
              </a:rPr>
              <a:t> Γενικό Λύκειο </a:t>
            </a:r>
            <a:r>
              <a:rPr lang="el-GR" altLang="el-GR" sz="1200" dirty="0">
                <a:solidFill>
                  <a:srgbClr val="FFFFFF"/>
                </a:solidFill>
                <a:latin typeface="+mn-lt"/>
              </a:rPr>
              <a:t>ΛΙΒΑΔΕΙΆΣ</a:t>
            </a:r>
            <a:endParaRPr lang="en-US" altLang="el-GR" sz="1200" dirty="0">
              <a:solidFill>
                <a:srgbClr val="FFFFFF"/>
              </a:solidFill>
              <a:latin typeface="+mn-lt"/>
            </a:endParaRPr>
          </a:p>
          <a:p>
            <a:pPr lvl="0" fontAlgn="base">
              <a:spcBef>
                <a:spcPct val="20000"/>
              </a:spcBef>
              <a:spcAft>
                <a:spcPct val="0"/>
              </a:spcAft>
            </a:pPr>
            <a:r>
              <a:rPr lang="en-US" altLang="el-GR" sz="1200" dirty="0">
                <a:solidFill>
                  <a:srgbClr val="FFFFFF"/>
                </a:solidFill>
                <a:latin typeface="+mn-lt"/>
              </a:rPr>
              <a:t>Σχολικό Έτος 2019-20</a:t>
            </a:r>
            <a:r>
              <a:rPr lang="el-GR" altLang="el-GR" sz="1200" dirty="0">
                <a:solidFill>
                  <a:srgbClr val="FFFFFF"/>
                </a:solidFill>
                <a:latin typeface="+mn-lt"/>
              </a:rPr>
              <a:t>2</a:t>
            </a:r>
            <a:r>
              <a:rPr lang="en-US" altLang="el-GR" sz="1200" dirty="0">
                <a:solidFill>
                  <a:srgbClr val="FFFFFF"/>
                </a:solidFill>
                <a:latin typeface="+mn-lt"/>
              </a:rPr>
              <a:t>0</a:t>
            </a:r>
          </a:p>
          <a:p>
            <a:pPr lvl="0" fontAlgn="base">
              <a:spcBef>
                <a:spcPct val="20000"/>
              </a:spcBef>
              <a:spcAft>
                <a:spcPct val="0"/>
              </a:spcAft>
            </a:pPr>
            <a:r>
              <a:rPr lang="en-US" altLang="el-GR" sz="1200" dirty="0">
                <a:solidFill>
                  <a:srgbClr val="FFFFFF"/>
                </a:solidFill>
                <a:latin typeface="+mn-lt"/>
              </a:rPr>
              <a:t>Ε</a:t>
            </a:r>
            <a:r>
              <a:rPr lang="el-GR" altLang="el-GR" sz="1200" dirty="0">
                <a:solidFill>
                  <a:srgbClr val="FFFFFF"/>
                </a:solidFill>
                <a:latin typeface="+mn-lt"/>
              </a:rPr>
              <a:t>ΠΙΒΛΈΠΩΝ</a:t>
            </a:r>
            <a:r>
              <a:rPr lang="en-US" altLang="el-GR" sz="1200" dirty="0">
                <a:solidFill>
                  <a:srgbClr val="FFFFFF"/>
                </a:solidFill>
                <a:latin typeface="+mn-lt"/>
              </a:rPr>
              <a:t> καθηγητής: Ιωάννης Βελούδιος</a:t>
            </a:r>
          </a:p>
          <a:p>
            <a:r>
              <a:rPr lang="en-US" sz="1200" dirty="0">
                <a:solidFill>
                  <a:srgbClr val="FFFFFF"/>
                </a:solidFill>
                <a:latin typeface="+mn-lt"/>
              </a:rPr>
              <a:t>Η ΟΜΑΔΑ</a:t>
            </a:r>
          </a:p>
          <a:p>
            <a:r>
              <a:rPr lang="en-US" sz="1600" b="1" dirty="0">
                <a:solidFill>
                  <a:srgbClr val="FFFFFF"/>
                </a:solidFill>
                <a:latin typeface="+mn-lt"/>
              </a:rPr>
              <a:t>ΧΑΤΖΗΡΟΔΙΑΣ ΒΑΣΙΛΗΣ </a:t>
            </a:r>
            <a:endParaRPr lang="en-US" sz="1600" dirty="0">
              <a:solidFill>
                <a:srgbClr val="FFFFFF"/>
              </a:solidFill>
              <a:latin typeface="+mn-lt"/>
            </a:endParaRPr>
          </a:p>
          <a:p>
            <a:r>
              <a:rPr lang="en-US" sz="1600" b="1" dirty="0">
                <a:solidFill>
                  <a:srgbClr val="FFFFFF"/>
                </a:solidFill>
                <a:latin typeface="+mn-lt"/>
              </a:rPr>
              <a:t>ΤΡΙΑΝΤΑΦΥΛΛΟΥ ΑΘΑΝΑΣΙΑ</a:t>
            </a:r>
            <a:endParaRPr lang="en-US" sz="1600" dirty="0">
              <a:solidFill>
                <a:srgbClr val="FFFFFF"/>
              </a:solidFill>
              <a:latin typeface="+mn-lt"/>
            </a:endParaRPr>
          </a:p>
          <a:p>
            <a:r>
              <a:rPr lang="en-US" sz="1600" b="1" dirty="0">
                <a:solidFill>
                  <a:srgbClr val="FFFFFF"/>
                </a:solidFill>
                <a:latin typeface="+mn-lt"/>
              </a:rPr>
              <a:t>ΣΟΥΛΟ ΜΑΡΙΑ </a:t>
            </a:r>
            <a:endParaRPr lang="en-US" sz="1600" dirty="0">
              <a:solidFill>
                <a:srgbClr val="FFFFFF"/>
              </a:solidFill>
              <a:latin typeface="+mn-lt"/>
            </a:endParaRPr>
          </a:p>
          <a:p>
            <a:r>
              <a:rPr lang="en-US" sz="1600" b="1" dirty="0">
                <a:solidFill>
                  <a:srgbClr val="FFFFFF"/>
                </a:solidFill>
                <a:latin typeface="+mn-lt"/>
              </a:rPr>
              <a:t>ΧΑΡΙΖΑΪ ΝΕΟΚΛΗΣ </a:t>
            </a:r>
            <a:endParaRPr lang="en-US" sz="1600" dirty="0">
              <a:solidFill>
                <a:srgbClr val="FFFFFF"/>
              </a:solidFill>
              <a:latin typeface="+mn-lt"/>
            </a:endParaRPr>
          </a:p>
          <a:p>
            <a:r>
              <a:rPr lang="en-US" sz="1600" b="1" dirty="0">
                <a:solidFill>
                  <a:srgbClr val="FFFFFF"/>
                </a:solidFill>
                <a:latin typeface="+mn-lt"/>
              </a:rPr>
              <a:t>ΤΟΛΙΑ ΖΩΗ </a:t>
            </a:r>
            <a:endParaRPr lang="en-US" sz="1600" dirty="0">
              <a:solidFill>
                <a:srgbClr val="FFFFFF"/>
              </a:solidFill>
              <a:latin typeface="+mn-lt"/>
            </a:endParaRPr>
          </a:p>
          <a:p>
            <a:r>
              <a:rPr lang="en-US" sz="1600" b="1" dirty="0">
                <a:solidFill>
                  <a:srgbClr val="FFFFFF"/>
                </a:solidFill>
                <a:latin typeface="+mn-lt"/>
              </a:rPr>
              <a:t>ΣΕΛΙΜ ΣΑΡΑ </a:t>
            </a:r>
            <a:endParaRPr lang="en-US" sz="1600" dirty="0">
              <a:solidFill>
                <a:srgbClr val="FFFFFF"/>
              </a:solidFill>
              <a:latin typeface="+mn-lt"/>
            </a:endParaRPr>
          </a:p>
          <a:p>
            <a:endParaRPr lang="en-US" sz="1200" dirty="0">
              <a:solidFill>
                <a:srgbClr val="FFFFFF"/>
              </a:solidFill>
              <a:latin typeface="+mn-lt"/>
            </a:endParaRPr>
          </a:p>
          <a:p>
            <a:endParaRPr lang="en-US" sz="1200" dirty="0">
              <a:solidFill>
                <a:srgbClr val="FFFFFF"/>
              </a:solidFill>
              <a:latin typeface="+mn-lt"/>
            </a:endParaRPr>
          </a:p>
        </p:txBody>
      </p:sp>
      <p:sp>
        <p:nvSpPr>
          <p:cNvPr id="29" name="Rectangle 19">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Εικόνα 4">
            <a:extLst>
              <a:ext uri="{FF2B5EF4-FFF2-40B4-BE49-F238E27FC236}">
                <a16:creationId xmlns:a16="http://schemas.microsoft.com/office/drawing/2014/main" id="{E8AFB1F6-DBFA-4256-8600-7B96F42C34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675" y="640080"/>
            <a:ext cx="5892793" cy="5577840"/>
          </a:xfrm>
          <a:prstGeom prst="rect">
            <a:avLst/>
          </a:prstGeom>
        </p:spPr>
      </p:pic>
    </p:spTree>
    <p:extLst>
      <p:ext uri="{BB962C8B-B14F-4D97-AF65-F5344CB8AC3E}">
        <p14:creationId xmlns:p14="http://schemas.microsoft.com/office/powerpoint/2010/main" val="2922381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D285E85E-D7E8-4AB1-B413-5953DB451158}"/>
              </a:ext>
            </a:extLst>
          </p:cNvPr>
          <p:cNvSpPr/>
          <p:nvPr/>
        </p:nvSpPr>
        <p:spPr>
          <a:xfrm>
            <a:off x="904876" y="257175"/>
            <a:ext cx="7360244" cy="400110"/>
          </a:xfrm>
          <a:prstGeom prst="rect">
            <a:avLst/>
          </a:prstGeom>
        </p:spPr>
        <p:txBody>
          <a:bodyPr wrap="square">
            <a:spAutoFit/>
          </a:bodyPr>
          <a:lstStyle/>
          <a:p>
            <a:r>
              <a:rPr lang="el-G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Τι είναι τα συμπληρώματα διατροφής</a:t>
            </a:r>
            <a:endParaRPr lang="el-GR" dirty="0"/>
          </a:p>
        </p:txBody>
      </p:sp>
      <p:sp>
        <p:nvSpPr>
          <p:cNvPr id="3" name="Ορθογώνιο 2">
            <a:extLst>
              <a:ext uri="{FF2B5EF4-FFF2-40B4-BE49-F238E27FC236}">
                <a16:creationId xmlns:a16="http://schemas.microsoft.com/office/drawing/2014/main" id="{9BD11EAF-18C5-499F-81C5-28E86AD6CB16}"/>
              </a:ext>
            </a:extLst>
          </p:cNvPr>
          <p:cNvSpPr/>
          <p:nvPr/>
        </p:nvSpPr>
        <p:spPr>
          <a:xfrm>
            <a:off x="742950" y="790575"/>
            <a:ext cx="8401050" cy="966803"/>
          </a:xfrm>
          <a:prstGeom prst="rect">
            <a:avLst/>
          </a:prstGeom>
        </p:spPr>
        <p:txBody>
          <a:bodyPr wrap="square">
            <a:spAutoFit/>
          </a:bodyPr>
          <a:lstStyle/>
          <a:p>
            <a:pPr algn="just">
              <a:lnSpc>
                <a:spcPct val="107000"/>
              </a:lnSpc>
              <a:spcAft>
                <a:spcPts val="800"/>
              </a:spcAft>
            </a:pPr>
            <a:r>
              <a:rPr lang="el-GR" dirty="0">
                <a:ea typeface="Calibri" panose="020F0502020204030204" pitchFamily="34" charset="0"/>
              </a:rPr>
              <a:t>Τα συμπληρώματα διατροφής είναι ειδικά προϊόντα τα οποία περιέχουν μεμονωμένα ή συνδυαζόμενα συστατικά και ουσίες, που στη "φυσική τους μορφή", εμπεριέχονται σε διάφορες τροφές ή φυτά. </a:t>
            </a:r>
            <a:endParaRPr lang="el-GR" dirty="0"/>
          </a:p>
        </p:txBody>
      </p:sp>
      <p:sp>
        <p:nvSpPr>
          <p:cNvPr id="4" name="Ορθογώνιο 3">
            <a:extLst>
              <a:ext uri="{FF2B5EF4-FFF2-40B4-BE49-F238E27FC236}">
                <a16:creationId xmlns:a16="http://schemas.microsoft.com/office/drawing/2014/main" id="{19C8C802-1641-482A-BFAF-B04774E86BBA}"/>
              </a:ext>
            </a:extLst>
          </p:cNvPr>
          <p:cNvSpPr/>
          <p:nvPr/>
        </p:nvSpPr>
        <p:spPr>
          <a:xfrm>
            <a:off x="742950" y="1987875"/>
            <a:ext cx="7438909" cy="368755"/>
          </a:xfrm>
          <a:prstGeom prst="rect">
            <a:avLst/>
          </a:prstGeom>
        </p:spPr>
        <p:txBody>
          <a:bodyPr wrap="square">
            <a:spAutoFit/>
          </a:bodyPr>
          <a:lstStyle/>
          <a:p>
            <a:pPr algn="just">
              <a:lnSpc>
                <a:spcPct val="107000"/>
              </a:lnSpc>
              <a:spcAft>
                <a:spcPts val="800"/>
              </a:spcAft>
            </a:pPr>
            <a:r>
              <a:rPr lang="el-GR" b="1" dirty="0">
                <a:latin typeface="Times New Roman" panose="02020603050405020304" pitchFamily="18" charset="0"/>
                <a:ea typeface="Calibri" panose="020F0502020204030204" pitchFamily="34" charset="0"/>
              </a:rPr>
              <a:t>Κατηγορίες συμπληρωμάτων διατροφής</a:t>
            </a:r>
            <a:endParaRPr lang="el-GR" sz="1600" b="1" dirty="0">
              <a:effectLst/>
              <a:latin typeface="Times New Roman" panose="02020603050405020304" pitchFamily="18" charset="0"/>
              <a:ea typeface="Calibri" panose="020F0502020204030204" pitchFamily="34" charset="0"/>
            </a:endParaRPr>
          </a:p>
        </p:txBody>
      </p:sp>
      <p:sp>
        <p:nvSpPr>
          <p:cNvPr id="5" name="Ορθογώνιο 4">
            <a:extLst>
              <a:ext uri="{FF2B5EF4-FFF2-40B4-BE49-F238E27FC236}">
                <a16:creationId xmlns:a16="http://schemas.microsoft.com/office/drawing/2014/main" id="{168C7D38-1C39-4F07-83A4-616E476E0E04}"/>
              </a:ext>
            </a:extLst>
          </p:cNvPr>
          <p:cNvSpPr/>
          <p:nvPr/>
        </p:nvSpPr>
        <p:spPr>
          <a:xfrm>
            <a:off x="666750" y="2562225"/>
            <a:ext cx="8477250" cy="1561005"/>
          </a:xfrm>
          <a:prstGeom prst="rect">
            <a:avLst/>
          </a:prstGeom>
        </p:spPr>
        <p:txBody>
          <a:bodyPr wrap="square">
            <a:spAutoFit/>
          </a:bodyPr>
          <a:lstStyle/>
          <a:p>
            <a:pPr algn="just">
              <a:lnSpc>
                <a:spcPct val="107000"/>
              </a:lnSpc>
              <a:spcAft>
                <a:spcPts val="800"/>
              </a:spcAft>
            </a:pPr>
            <a:r>
              <a:rPr lang="el-GR" dirty="0">
                <a:ea typeface="Calibri" panose="020F0502020204030204" pitchFamily="34" charset="0"/>
              </a:rPr>
              <a:t>Η πρώτη κατηγορία περιλαμβάνει τα "κοινά" ή "συνήθη" συμπληρώματα που μπορούν, κάτω από συγκεκριμένες προϋποθέσεις, να χρησιμοποιηθούν από όλους.</a:t>
            </a:r>
            <a:r>
              <a:rPr lang="el-GR" dirty="0">
                <a:ea typeface="Calibri" panose="020F0502020204030204" pitchFamily="34" charset="0"/>
                <a:cs typeface="Times New Roman" panose="02020603050405020304" pitchFamily="18" charset="0"/>
              </a:rPr>
              <a:t> Η δεύτερη κατηγορία, και η περισσότερο αμφιλεγόμενη, περιλαμβάνει συμπληρώματα κι ειδικά βοηθήματα τα οποία απευθύνονται μόνον σε αθλητές κι όσους ασκούνται συστηματικά κι έντονα. </a:t>
            </a:r>
            <a:endParaRPr lang="el-GR" dirty="0"/>
          </a:p>
        </p:txBody>
      </p:sp>
      <p:pic>
        <p:nvPicPr>
          <p:cNvPr id="7" name="Εικόνα 6" descr="Εικόνα που περιέχει φαγητό, εσωτερικό, καθιστός, πίνακας&#10;&#10;Περιγραφή που δημιουργήθηκε αυτόματα">
            <a:extLst>
              <a:ext uri="{FF2B5EF4-FFF2-40B4-BE49-F238E27FC236}">
                <a16:creationId xmlns:a16="http://schemas.microsoft.com/office/drawing/2014/main" id="{35878864-DD0A-4532-B382-B92C2E5A4F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2600" y="835409"/>
            <a:ext cx="2619375" cy="1743075"/>
          </a:xfrm>
          <a:prstGeom prst="rect">
            <a:avLst/>
          </a:prstGeom>
        </p:spPr>
      </p:pic>
      <p:pic>
        <p:nvPicPr>
          <p:cNvPr id="9" name="Εικόνα 8" descr="Εικόνα που περιέχει πίνακας, φαγητό, καθιστός, πιάτο&#10;&#10;Περιγραφή που δημιουργήθηκε αυτόματα">
            <a:extLst>
              <a:ext uri="{FF2B5EF4-FFF2-40B4-BE49-F238E27FC236}">
                <a16:creationId xmlns:a16="http://schemas.microsoft.com/office/drawing/2014/main" id="{3983F520-1A46-480D-88C3-26344FFEFD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2599" y="3014375"/>
            <a:ext cx="2619375" cy="1743075"/>
          </a:xfrm>
          <a:prstGeom prst="rect">
            <a:avLst/>
          </a:prstGeom>
        </p:spPr>
      </p:pic>
    </p:spTree>
    <p:extLst>
      <p:ext uri="{BB962C8B-B14F-4D97-AF65-F5344CB8AC3E}">
        <p14:creationId xmlns:p14="http://schemas.microsoft.com/office/powerpoint/2010/main" val="348063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7C2DC10F-CD76-43DC-9E0B-CB291F740C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45">
            <a:extLst>
              <a:ext uri="{FF2B5EF4-FFF2-40B4-BE49-F238E27FC236}">
                <a16:creationId xmlns:a16="http://schemas.microsoft.com/office/drawing/2014/main" id="{1C18170A-08B7-4230-A012-B24C20E393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8" name="Straight Connector 47">
            <a:extLst>
              <a:ext uri="{FF2B5EF4-FFF2-40B4-BE49-F238E27FC236}">
                <a16:creationId xmlns:a16="http://schemas.microsoft.com/office/drawing/2014/main" id="{52188B95-E375-4977-9E9C-E28CE956F6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0" name="Rectangle 49">
            <a:extLst>
              <a:ext uri="{FF2B5EF4-FFF2-40B4-BE49-F238E27FC236}">
                <a16:creationId xmlns:a16="http://schemas.microsoft.com/office/drawing/2014/main" id="{90F35747-2822-4D06-BE10-CD33AC6B0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CC2C4466-5B1B-4361-B9D9-39ED9A8A3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Ορθογώνιο 1">
            <a:extLst>
              <a:ext uri="{FF2B5EF4-FFF2-40B4-BE49-F238E27FC236}">
                <a16:creationId xmlns:a16="http://schemas.microsoft.com/office/drawing/2014/main" id="{B99DBB0E-E002-4425-B390-9821E4EE62CA}"/>
              </a:ext>
            </a:extLst>
          </p:cNvPr>
          <p:cNvSpPr/>
          <p:nvPr/>
        </p:nvSpPr>
        <p:spPr>
          <a:xfrm>
            <a:off x="1097280" y="516835"/>
            <a:ext cx="5977937" cy="1666501"/>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4000" b="1" spc="-50">
                <a:solidFill>
                  <a:srgbClr val="FFFFFF"/>
                </a:solidFill>
                <a:latin typeface="+mj-lt"/>
                <a:ea typeface="+mj-ea"/>
                <a:cs typeface="+mj-cs"/>
              </a:rPr>
              <a:t>Πότε πρέπει να χρησιμοποιήσω συμπλήρωμα διατροφής;</a:t>
            </a:r>
            <a:endParaRPr lang="en-US" sz="4000" spc="-50">
              <a:solidFill>
                <a:srgbClr val="FFFFFF"/>
              </a:solidFill>
              <a:latin typeface="+mj-lt"/>
              <a:ea typeface="+mj-ea"/>
              <a:cs typeface="+mj-cs"/>
            </a:endParaRPr>
          </a:p>
        </p:txBody>
      </p:sp>
      <p:sp>
        <p:nvSpPr>
          <p:cNvPr id="3" name="Ορθογώνιο 2">
            <a:extLst>
              <a:ext uri="{FF2B5EF4-FFF2-40B4-BE49-F238E27FC236}">
                <a16:creationId xmlns:a16="http://schemas.microsoft.com/office/drawing/2014/main" id="{FEC33240-864B-46E7-AD66-ABBF3FBE778F}"/>
              </a:ext>
            </a:extLst>
          </p:cNvPr>
          <p:cNvSpPr/>
          <p:nvPr/>
        </p:nvSpPr>
        <p:spPr>
          <a:xfrm>
            <a:off x="1097279" y="2236304"/>
            <a:ext cx="5977938" cy="3652667"/>
          </a:xfrm>
          <a:prstGeom prst="rect">
            <a:avLst/>
          </a:prstGeom>
        </p:spPr>
        <p:txBody>
          <a:bodyPr vert="horz" lIns="0" tIns="45720" rIns="0" bIns="45720" rtlCol="0">
            <a:normAutofit/>
          </a:bodyPr>
          <a:lstStyle/>
          <a:p>
            <a:pPr defTabSz="914400">
              <a:lnSpc>
                <a:spcPct val="90000"/>
              </a:lnSpc>
              <a:spcAft>
                <a:spcPts val="600"/>
              </a:spcAft>
              <a:buClr>
                <a:schemeClr val="accent1"/>
              </a:buClr>
              <a:buFont typeface="Calibri" panose="020F0502020204030204" pitchFamily="34" charset="0"/>
            </a:pPr>
            <a:r>
              <a:rPr lang="en-US" dirty="0">
                <a:solidFill>
                  <a:srgbClr val="FFFFFF"/>
                </a:solidFill>
              </a:rPr>
              <a:t>Τα </a:t>
            </a:r>
            <a:r>
              <a:rPr lang="en-US" dirty="0" err="1">
                <a:solidFill>
                  <a:srgbClr val="FFFFFF"/>
                </a:solidFill>
              </a:rPr>
              <a:t>συμ</a:t>
            </a:r>
            <a:r>
              <a:rPr lang="en-US" dirty="0">
                <a:solidFill>
                  <a:srgbClr val="FFFFFF"/>
                </a:solidFill>
              </a:rPr>
              <a:t>πληρώματα διατροφής μπορεί να αποτελέσουν ένα χρήσιμο εργαλείο για άτομα τα οποία δεν μπορούν διατροφικά για οποιοδήποτε λόγο να καλύψουν τις ανάγκες τους σε ένα ή περισσότερα μικροθρεπτικά συστατικά. Επιπ</a:t>
            </a:r>
            <a:r>
              <a:rPr lang="en-US" dirty="0" err="1">
                <a:solidFill>
                  <a:srgbClr val="FFFFFF"/>
                </a:solidFill>
              </a:rPr>
              <a:t>ρόσθετ</a:t>
            </a:r>
            <a:r>
              <a:rPr lang="en-US" dirty="0">
                <a:solidFill>
                  <a:srgbClr val="FFFFFF"/>
                </a:solidFill>
              </a:rPr>
              <a:t>α τα συμπληρώματα διατροφής μπορούν να είναι επίσης χρήσιμα στα άτομα που μπορεί να έχουν αυξημένες ανάγκες.</a:t>
            </a:r>
          </a:p>
          <a:p>
            <a:pPr defTabSz="914400">
              <a:lnSpc>
                <a:spcPct val="90000"/>
              </a:lnSpc>
              <a:spcAft>
                <a:spcPts val="600"/>
              </a:spcAft>
              <a:buClr>
                <a:schemeClr val="accent1"/>
              </a:buClr>
              <a:buFont typeface="Calibri" panose="020F0502020204030204" pitchFamily="34" charset="0"/>
            </a:pPr>
            <a:r>
              <a:rPr lang="en-US" dirty="0" err="1">
                <a:solidFill>
                  <a:srgbClr val="FFFFFF"/>
                </a:solidFill>
              </a:rPr>
              <a:t>Ομάδες</a:t>
            </a:r>
            <a:r>
              <a:rPr lang="en-US" dirty="0">
                <a:solidFill>
                  <a:srgbClr val="FFFFFF"/>
                </a:solidFill>
              </a:rPr>
              <a:t> π</a:t>
            </a:r>
            <a:r>
              <a:rPr lang="en-US" dirty="0" err="1">
                <a:solidFill>
                  <a:srgbClr val="FFFFFF"/>
                </a:solidFill>
              </a:rPr>
              <a:t>ου</a:t>
            </a:r>
            <a:r>
              <a:rPr lang="en-US" dirty="0">
                <a:solidFill>
                  <a:srgbClr val="FFFFFF"/>
                </a:solidFill>
              </a:rPr>
              <a:t> μπ</a:t>
            </a:r>
            <a:r>
              <a:rPr lang="en-US" dirty="0" err="1">
                <a:solidFill>
                  <a:srgbClr val="FFFFFF"/>
                </a:solidFill>
              </a:rPr>
              <a:t>ορεί</a:t>
            </a:r>
            <a:r>
              <a:rPr lang="en-US" dirty="0">
                <a:solidFill>
                  <a:srgbClr val="FFFFFF"/>
                </a:solidFill>
              </a:rPr>
              <a:t> να </a:t>
            </a:r>
            <a:r>
              <a:rPr lang="en-US" dirty="0" err="1">
                <a:solidFill>
                  <a:srgbClr val="FFFFFF"/>
                </a:solidFill>
              </a:rPr>
              <a:t>χρειάζοντ</a:t>
            </a:r>
            <a:r>
              <a:rPr lang="en-US" dirty="0">
                <a:solidFill>
                  <a:srgbClr val="FFFFFF"/>
                </a:solidFill>
              </a:rPr>
              <a:t>αι συμπληρώματα διατροφής :</a:t>
            </a:r>
          </a:p>
          <a:p>
            <a:pPr defTabSz="914400">
              <a:lnSpc>
                <a:spcPct val="90000"/>
              </a:lnSpc>
              <a:spcAft>
                <a:spcPts val="600"/>
              </a:spcAft>
              <a:buClr>
                <a:schemeClr val="accent1"/>
              </a:buClr>
              <a:buFont typeface="Calibri" panose="020F0502020204030204" pitchFamily="34" charset="0"/>
              <a:buChar char="Ø"/>
            </a:pPr>
            <a:r>
              <a:rPr lang="en-US" dirty="0" err="1">
                <a:solidFill>
                  <a:srgbClr val="FFFFFF"/>
                </a:solidFill>
              </a:rPr>
              <a:t>οι</a:t>
            </a:r>
            <a:r>
              <a:rPr lang="en-US" dirty="0">
                <a:solidFill>
                  <a:srgbClr val="FFFFFF"/>
                </a:solidFill>
              </a:rPr>
              <a:t> </a:t>
            </a:r>
            <a:r>
              <a:rPr lang="en-US" dirty="0" err="1">
                <a:solidFill>
                  <a:srgbClr val="FFFFFF"/>
                </a:solidFill>
              </a:rPr>
              <a:t>έγκυες</a:t>
            </a:r>
            <a:r>
              <a:rPr lang="en-US" dirty="0">
                <a:solidFill>
                  <a:srgbClr val="FFFFFF"/>
                </a:solidFill>
              </a:rPr>
              <a:t> </a:t>
            </a:r>
          </a:p>
          <a:p>
            <a:pPr defTabSz="914400">
              <a:lnSpc>
                <a:spcPct val="90000"/>
              </a:lnSpc>
              <a:spcAft>
                <a:spcPts val="600"/>
              </a:spcAft>
              <a:buClr>
                <a:schemeClr val="accent1"/>
              </a:buClr>
              <a:buFont typeface="Calibri" panose="020F0502020204030204" pitchFamily="34" charset="0"/>
              <a:buChar char="Ø"/>
            </a:pPr>
            <a:r>
              <a:rPr lang="en-US" dirty="0" err="1">
                <a:solidFill>
                  <a:srgbClr val="FFFFFF"/>
                </a:solidFill>
              </a:rPr>
              <a:t>οι</a:t>
            </a:r>
            <a:r>
              <a:rPr lang="en-US" dirty="0">
                <a:solidFill>
                  <a:srgbClr val="FFFFFF"/>
                </a:solidFill>
              </a:rPr>
              <a:t> </a:t>
            </a:r>
            <a:r>
              <a:rPr lang="en-US" dirty="0" err="1">
                <a:solidFill>
                  <a:srgbClr val="FFFFFF"/>
                </a:solidFill>
              </a:rPr>
              <a:t>ηλικιωμένοι</a:t>
            </a:r>
            <a:endParaRPr lang="en-US" dirty="0">
              <a:solidFill>
                <a:srgbClr val="FFFFFF"/>
              </a:solidFill>
            </a:endParaRPr>
          </a:p>
          <a:p>
            <a:pPr defTabSz="914400">
              <a:lnSpc>
                <a:spcPct val="90000"/>
              </a:lnSpc>
              <a:spcAft>
                <a:spcPts val="600"/>
              </a:spcAft>
              <a:buClr>
                <a:schemeClr val="accent1"/>
              </a:buClr>
              <a:buFont typeface="Calibri" panose="020F0502020204030204" pitchFamily="34" charset="0"/>
              <a:buChar char="Ø"/>
            </a:pPr>
            <a:r>
              <a:rPr lang="en-US" dirty="0">
                <a:solidFill>
                  <a:srgbClr val="FFFFFF"/>
                </a:solidFill>
              </a:rPr>
              <a:t>  </a:t>
            </a:r>
            <a:r>
              <a:rPr lang="en-US" dirty="0" err="1">
                <a:solidFill>
                  <a:srgbClr val="FFFFFF"/>
                </a:solidFill>
              </a:rPr>
              <a:t>οι</a:t>
            </a:r>
            <a:r>
              <a:rPr lang="en-US" dirty="0">
                <a:solidFill>
                  <a:srgbClr val="FFFFFF"/>
                </a:solidFill>
              </a:rPr>
              <a:t> </a:t>
            </a:r>
            <a:r>
              <a:rPr lang="en-US" dirty="0" err="1">
                <a:solidFill>
                  <a:srgbClr val="FFFFFF"/>
                </a:solidFill>
              </a:rPr>
              <a:t>χορτοφάγοι</a:t>
            </a:r>
            <a:r>
              <a:rPr lang="en-US" dirty="0">
                <a:solidFill>
                  <a:srgbClr val="FFFFFF"/>
                </a:solidFill>
              </a:rPr>
              <a:t> </a:t>
            </a:r>
          </a:p>
        </p:txBody>
      </p:sp>
      <p:sp>
        <p:nvSpPr>
          <p:cNvPr id="54" name="Rectangle 53">
            <a:extLst>
              <a:ext uri="{FF2B5EF4-FFF2-40B4-BE49-F238E27FC236}">
                <a16:creationId xmlns:a16="http://schemas.microsoft.com/office/drawing/2014/main" id="{FD745DAE-5A8A-44FA-937C-CD65CF7AE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Εικόνα 4" descr="Εικόνα που περιέχει φαγητό, πίνακας, χλόη, πιάτο&#10;&#10;Περιγραφή που δημιουργήθηκε αυτόματα">
            <a:extLst>
              <a:ext uri="{FF2B5EF4-FFF2-40B4-BE49-F238E27FC236}">
                <a16:creationId xmlns:a16="http://schemas.microsoft.com/office/drawing/2014/main" id="{8FAC90AD-FBC2-4AF4-8EEB-F15C320D6155}"/>
              </a:ext>
            </a:extLst>
          </p:cNvPr>
          <p:cNvPicPr>
            <a:picLocks noChangeAspect="1"/>
          </p:cNvPicPr>
          <p:nvPr/>
        </p:nvPicPr>
        <p:blipFill rotWithShape="1">
          <a:blip r:embed="rId2">
            <a:extLst>
              <a:ext uri="{28A0092B-C50C-407E-A947-70E740481C1C}">
                <a14:useLocalDpi xmlns:a14="http://schemas.microsoft.com/office/drawing/2010/main" val="0"/>
              </a:ext>
            </a:extLst>
          </a:blip>
          <a:srcRect l="26050" r="6279" b="-3"/>
          <a:stretch/>
        </p:blipFill>
        <p:spPr>
          <a:xfrm>
            <a:off x="8323998" y="484631"/>
            <a:ext cx="3130456" cy="2590634"/>
          </a:xfrm>
          <a:prstGeom prst="rect">
            <a:avLst/>
          </a:prstGeom>
        </p:spPr>
      </p:pic>
      <p:sp>
        <p:nvSpPr>
          <p:cNvPr id="56" name="Rectangle 55">
            <a:extLst>
              <a:ext uri="{FF2B5EF4-FFF2-40B4-BE49-F238E27FC236}">
                <a16:creationId xmlns:a16="http://schemas.microsoft.com/office/drawing/2014/main" id="{67696AA1-B1DD-4C75-9AC1-69EE9F65FF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3396996"/>
            <a:ext cx="464256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Εικόνα 6" descr="Εικόνα που περιέχει φαγητό, πίνακας, καθιστός, καυτός&#10;&#10;Περιγραφή που δημιουργήθηκε αυτόματα">
            <a:extLst>
              <a:ext uri="{FF2B5EF4-FFF2-40B4-BE49-F238E27FC236}">
                <a16:creationId xmlns:a16="http://schemas.microsoft.com/office/drawing/2014/main" id="{5C24DE04-1906-40AF-B3C5-B67848491115}"/>
              </a:ext>
            </a:extLst>
          </p:cNvPr>
          <p:cNvPicPr>
            <a:picLocks noChangeAspect="1"/>
          </p:cNvPicPr>
          <p:nvPr/>
        </p:nvPicPr>
        <p:blipFill rotWithShape="1">
          <a:blip r:embed="rId3">
            <a:extLst>
              <a:ext uri="{28A0092B-C50C-407E-A947-70E740481C1C}">
                <a14:useLocalDpi xmlns:a14="http://schemas.microsoft.com/office/drawing/2010/main" val="0"/>
              </a:ext>
            </a:extLst>
          </a:blip>
          <a:srcRect l="3732" r="7563" b="9025"/>
          <a:stretch/>
        </p:blipFill>
        <p:spPr>
          <a:xfrm>
            <a:off x="8159184" y="3782735"/>
            <a:ext cx="3460083" cy="2590632"/>
          </a:xfrm>
          <a:prstGeom prst="rect">
            <a:avLst/>
          </a:prstGeom>
        </p:spPr>
      </p:pic>
    </p:spTree>
    <p:extLst>
      <p:ext uri="{BB962C8B-B14F-4D97-AF65-F5344CB8AC3E}">
        <p14:creationId xmlns:p14="http://schemas.microsoft.com/office/powerpoint/2010/main" val="332051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4" name="Rectangle 33">
            <a:extLst>
              <a:ext uri="{FF2B5EF4-FFF2-40B4-BE49-F238E27FC236}">
                <a16:creationId xmlns:a16="http://schemas.microsoft.com/office/drawing/2014/main" id="{284B70D5-875B-433D-BDBD-1522A85D6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Τίτλος 5">
            <a:extLst>
              <a:ext uri="{FF2B5EF4-FFF2-40B4-BE49-F238E27FC236}">
                <a16:creationId xmlns:a16="http://schemas.microsoft.com/office/drawing/2014/main" id="{699148D8-BCFB-48F3-B29C-E82C2AAFA2A9}"/>
              </a:ext>
            </a:extLst>
          </p:cNvPr>
          <p:cNvSpPr>
            <a:spLocks noGrp="1"/>
          </p:cNvSpPr>
          <p:nvPr>
            <p:ph type="title"/>
          </p:nvPr>
        </p:nvSpPr>
        <p:spPr>
          <a:xfrm>
            <a:off x="7859485" y="634946"/>
            <a:ext cx="3690257" cy="1450757"/>
          </a:xfrm>
        </p:spPr>
        <p:txBody>
          <a:bodyPr vert="horz" lIns="91440" tIns="45720" rIns="91440" bIns="45720" rtlCol="0" anchor="b">
            <a:normAutofit/>
          </a:bodyPr>
          <a:lstStyle/>
          <a:p>
            <a:pPr lvl="0"/>
            <a:r>
              <a:rPr lang="en-US" sz="2600" b="1" dirty="0"/>
              <a:t>Ποια συμπληρώματα διατροφής είναι τα πιο δημοφιλή;</a:t>
            </a:r>
            <a:br>
              <a:rPr lang="en-US" sz="2600" dirty="0"/>
            </a:br>
            <a:endParaRPr lang="en-US" sz="2600" dirty="0"/>
          </a:p>
        </p:txBody>
      </p:sp>
      <p:pic>
        <p:nvPicPr>
          <p:cNvPr id="5" name="Εικόνα 4" descr="Εικόνα που περιέχει μπανάνα, καθιστός, πίνακας, φαγητό&#10;&#10;Περιγραφή που δημιουργήθηκε αυτόματα">
            <a:extLst>
              <a:ext uri="{FF2B5EF4-FFF2-40B4-BE49-F238E27FC236}">
                <a16:creationId xmlns:a16="http://schemas.microsoft.com/office/drawing/2014/main" id="{67F01E7D-13F3-4C7D-9FE0-0019DC0685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998205"/>
            <a:ext cx="6909801" cy="4598158"/>
          </a:xfrm>
          <a:prstGeom prst="rect">
            <a:avLst/>
          </a:prstGeom>
        </p:spPr>
      </p:pic>
      <p:cxnSp>
        <p:nvCxnSpPr>
          <p:cNvPr id="36" name="Straight Connector 35">
            <a:extLst>
              <a:ext uri="{FF2B5EF4-FFF2-40B4-BE49-F238E27FC236}">
                <a16:creationId xmlns:a16="http://schemas.microsoft.com/office/drawing/2014/main" id="{C947DF4A-614C-4B4C-8B80-E5B9D8E8CF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Ορθογώνιο 2">
            <a:extLst>
              <a:ext uri="{FF2B5EF4-FFF2-40B4-BE49-F238E27FC236}">
                <a16:creationId xmlns:a16="http://schemas.microsoft.com/office/drawing/2014/main" id="{13FA7D72-F93C-4091-8F2B-4069D1600A38}"/>
              </a:ext>
            </a:extLst>
          </p:cNvPr>
          <p:cNvSpPr/>
          <p:nvPr/>
        </p:nvSpPr>
        <p:spPr>
          <a:xfrm>
            <a:off x="7859485" y="2198914"/>
            <a:ext cx="3690257" cy="3670180"/>
          </a:xfrm>
          <a:prstGeom prst="rect">
            <a:avLst/>
          </a:prstGeom>
        </p:spPr>
        <p:txBody>
          <a:bodyPr vert="horz" lIns="0" tIns="45720" rIns="0" bIns="45720" rtlCol="0">
            <a:normAutofit/>
          </a:bodyPr>
          <a:lstStyle/>
          <a:p>
            <a:pPr defTabSz="914400">
              <a:lnSpc>
                <a:spcPct val="90000"/>
              </a:lnSpc>
              <a:spcAft>
                <a:spcPts val="600"/>
              </a:spcAft>
              <a:buClr>
                <a:schemeClr val="accent1"/>
              </a:buClr>
              <a:buFont typeface="Calibri" panose="020F0502020204030204" pitchFamily="34" charset="0"/>
            </a:pPr>
            <a:endParaRPr lang="en-US" dirty="0">
              <a:solidFill>
                <a:schemeClr val="tx1">
                  <a:lumMod val="75000"/>
                  <a:lumOff val="25000"/>
                </a:schemeClr>
              </a:solidFill>
            </a:endParaRPr>
          </a:p>
          <a:p>
            <a:pPr algn="just" defTabSz="914400">
              <a:lnSpc>
                <a:spcPct val="90000"/>
              </a:lnSpc>
              <a:spcAft>
                <a:spcPts val="600"/>
              </a:spcAft>
              <a:buClr>
                <a:schemeClr val="accent1"/>
              </a:buClr>
              <a:buFont typeface="Calibri" panose="020F0502020204030204" pitchFamily="34" charset="0"/>
            </a:pPr>
            <a:r>
              <a:rPr lang="en-US" dirty="0"/>
              <a:t>Τα </a:t>
            </a:r>
            <a:r>
              <a:rPr lang="el-GR" dirty="0"/>
              <a:t>πιο</a:t>
            </a:r>
            <a:r>
              <a:rPr lang="en-US" dirty="0"/>
              <a:t> δημοφιλή συμπληρώματα διατροφής είναι τα πολυβιταμινούχα σκευάσματα και τα σκευάσματα που περιέχουν ένα εύρος βιταμινών και μετάλλων. Αυτού του είδους τα π</a:t>
            </a:r>
            <a:r>
              <a:rPr lang="en-US" dirty="0" err="1"/>
              <a:t>ροϊ</a:t>
            </a:r>
            <a:r>
              <a:rPr lang="el-GR" dirty="0"/>
              <a:t>ό</a:t>
            </a:r>
            <a:r>
              <a:rPr lang="en-US" dirty="0"/>
              <a:t>ντα επιτρέπουν στους καταναλωτές να συμπληρώνουν την διατροφή τους με τα περισσότερα από τα πιο ωφέλιμα θρεπτικά συστατικά. Ακολουθούν </a:t>
            </a:r>
            <a:r>
              <a:rPr lang="el-GR" dirty="0"/>
              <a:t>οι </a:t>
            </a:r>
            <a:r>
              <a:rPr lang="en-US" dirty="0"/>
              <a:t>κατ</a:t>
            </a:r>
            <a:r>
              <a:rPr lang="el-GR" dirty="0"/>
              <a:t>η</a:t>
            </a:r>
            <a:r>
              <a:rPr lang="en-US" dirty="0"/>
              <a:t>γορίες π</a:t>
            </a:r>
            <a:r>
              <a:rPr lang="en-US" dirty="0" err="1"/>
              <a:t>ρoϊόντων</a:t>
            </a:r>
            <a:r>
              <a:rPr lang="en-US" dirty="0"/>
              <a:t> με μεμονωμένες βι</a:t>
            </a:r>
            <a:r>
              <a:rPr lang="el-GR" dirty="0"/>
              <a:t>τ</a:t>
            </a:r>
            <a:r>
              <a:rPr lang="en-US" dirty="0"/>
              <a:t>α</a:t>
            </a:r>
            <a:r>
              <a:rPr lang="en-US" dirty="0" err="1"/>
              <a:t>μίν</a:t>
            </a:r>
            <a:r>
              <a:rPr lang="el-GR" dirty="0"/>
              <a:t>ε</a:t>
            </a:r>
            <a:r>
              <a:rPr lang="en-US" dirty="0"/>
              <a:t>ς (όπως βιταμίνες C και Ε) και μέταλλα (όπως το ασβέστιο)</a:t>
            </a:r>
          </a:p>
        </p:txBody>
      </p:sp>
      <p:sp>
        <p:nvSpPr>
          <p:cNvPr id="38" name="Rectangle 37">
            <a:extLst>
              <a:ext uri="{FF2B5EF4-FFF2-40B4-BE49-F238E27FC236}">
                <a16:creationId xmlns:a16="http://schemas.microsoft.com/office/drawing/2014/main" id="{1E299956-A9E7-4FC1-A0B1-D590CA9730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9">
            <a:extLst>
              <a:ext uri="{FF2B5EF4-FFF2-40B4-BE49-F238E27FC236}">
                <a16:creationId xmlns:a16="http://schemas.microsoft.com/office/drawing/2014/main" id="{17FC539C-B783-4B03-9F9E-D13430F3F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986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90136285-8154-4961-A009-CEA86696097B}"/>
              </a:ext>
            </a:extLst>
          </p:cNvPr>
          <p:cNvSpPr/>
          <p:nvPr/>
        </p:nvSpPr>
        <p:spPr>
          <a:xfrm>
            <a:off x="2034988" y="367552"/>
            <a:ext cx="7871011" cy="773032"/>
          </a:xfrm>
          <a:prstGeom prst="rect">
            <a:avLst/>
          </a:prstGeom>
        </p:spPr>
        <p:txBody>
          <a:bodyPr wrap="square">
            <a:spAutoFit/>
          </a:bodyPr>
          <a:lstStyle/>
          <a:p>
            <a:pPr algn="just">
              <a:lnSpc>
                <a:spcPct val="107000"/>
              </a:lnSpc>
              <a:spcAft>
                <a:spcPts val="800"/>
              </a:spcAft>
            </a:pPr>
            <a:r>
              <a:rPr lang="el-GR"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l-GR" b="1" dirty="0">
                <a:latin typeface="Times New Roman" panose="02020603050405020304" pitchFamily="18" charset="0"/>
                <a:ea typeface="Calibri" panose="020F0502020204030204" pitchFamily="34" charset="0"/>
                <a:cs typeface="Times New Roman" panose="02020603050405020304" pitchFamily="18" charset="0"/>
              </a:rPr>
              <a:t>Μερικά από τα πιο γνωστά συμπληρώματα και οι παρενέργειες τους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Ορθογώνιο 2">
            <a:extLst>
              <a:ext uri="{FF2B5EF4-FFF2-40B4-BE49-F238E27FC236}">
                <a16:creationId xmlns:a16="http://schemas.microsoft.com/office/drawing/2014/main" id="{0D4E6CA1-9474-44FC-B42A-15B2D7DD1486}"/>
              </a:ext>
            </a:extLst>
          </p:cNvPr>
          <p:cNvSpPr/>
          <p:nvPr/>
        </p:nvSpPr>
        <p:spPr>
          <a:xfrm>
            <a:off x="564776" y="1985708"/>
            <a:ext cx="1559858" cy="374077"/>
          </a:xfrm>
          <a:prstGeom prst="rect">
            <a:avLst/>
          </a:prstGeom>
        </p:spPr>
        <p:txBody>
          <a:bodyPr wrap="square">
            <a:spAutoFit/>
          </a:bodyPr>
          <a:lstStyle/>
          <a:p>
            <a:pPr algn="just">
              <a:lnSpc>
                <a:spcPct val="107000"/>
              </a:lnSpc>
              <a:spcAft>
                <a:spcPts val="800"/>
              </a:spcAft>
            </a:pPr>
            <a:r>
              <a:rPr lang="el-GR" b="1" dirty="0">
                <a:latin typeface="Times New Roman" panose="02020603050405020304" pitchFamily="18" charset="0"/>
                <a:ea typeface="Calibri" panose="020F0502020204030204" pitchFamily="34" charset="0"/>
                <a:cs typeface="Times New Roman" panose="02020603050405020304" pitchFamily="18" charset="0"/>
              </a:rPr>
              <a:t>Βιταμίνης C</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Ορθογώνιο 3">
            <a:extLst>
              <a:ext uri="{FF2B5EF4-FFF2-40B4-BE49-F238E27FC236}">
                <a16:creationId xmlns:a16="http://schemas.microsoft.com/office/drawing/2014/main" id="{27C037F4-9962-4BB8-AE96-60FB61694541}"/>
              </a:ext>
            </a:extLst>
          </p:cNvPr>
          <p:cNvSpPr/>
          <p:nvPr/>
        </p:nvSpPr>
        <p:spPr>
          <a:xfrm>
            <a:off x="602655" y="2476704"/>
            <a:ext cx="1864099" cy="1754326"/>
          </a:xfrm>
          <a:prstGeom prst="rect">
            <a:avLst/>
          </a:prstGeom>
        </p:spPr>
        <p:txBody>
          <a:bodyPr wrap="square">
            <a:spAutoFit/>
          </a:bodyPr>
          <a:lstStyle/>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σοβαρές κράμπες στην κοιλιά </a:t>
            </a:r>
          </a:p>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φούσκωμα</a:t>
            </a:r>
          </a:p>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 ναυτία</a:t>
            </a:r>
          </a:p>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 πονοκέφαλο </a:t>
            </a:r>
            <a:endParaRPr lang="el-GR" dirty="0"/>
          </a:p>
        </p:txBody>
      </p:sp>
      <p:sp>
        <p:nvSpPr>
          <p:cNvPr id="8" name="Ορθογώνιο 7">
            <a:extLst>
              <a:ext uri="{FF2B5EF4-FFF2-40B4-BE49-F238E27FC236}">
                <a16:creationId xmlns:a16="http://schemas.microsoft.com/office/drawing/2014/main" id="{DDCD3784-C054-4BA3-B61C-A96823E65796}"/>
              </a:ext>
            </a:extLst>
          </p:cNvPr>
          <p:cNvSpPr/>
          <p:nvPr/>
        </p:nvSpPr>
        <p:spPr>
          <a:xfrm>
            <a:off x="2904230" y="1985709"/>
            <a:ext cx="1559858" cy="374077"/>
          </a:xfrm>
          <a:prstGeom prst="rect">
            <a:avLst/>
          </a:prstGeom>
        </p:spPr>
        <p:txBody>
          <a:bodyPr wrap="square">
            <a:spAutoFit/>
          </a:bodyPr>
          <a:lstStyle/>
          <a:p>
            <a:pPr>
              <a:lnSpc>
                <a:spcPct val="107000"/>
              </a:lnSpc>
              <a:spcAft>
                <a:spcPts val="800"/>
              </a:spcAft>
            </a:pPr>
            <a:r>
              <a:rPr lang="el-GR" b="1" dirty="0">
                <a:latin typeface="Times New Roman" panose="02020603050405020304" pitchFamily="18" charset="0"/>
                <a:ea typeface="Calibri" panose="020F0502020204030204" pitchFamily="34" charset="0"/>
                <a:cs typeface="Times New Roman" panose="02020603050405020304" pitchFamily="18" charset="0"/>
              </a:rPr>
              <a:t>Βιταμίνη </a:t>
            </a:r>
            <a:r>
              <a:rPr lang="en-GB" b="1" dirty="0">
                <a:latin typeface="Times New Roman" panose="02020603050405020304" pitchFamily="18" charset="0"/>
                <a:ea typeface="Calibri" panose="020F0502020204030204" pitchFamily="34" charset="0"/>
                <a:cs typeface="Times New Roman" panose="02020603050405020304" pitchFamily="18" charset="0"/>
              </a:rPr>
              <a:t>D</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Ορθογώνιο 9">
            <a:extLst>
              <a:ext uri="{FF2B5EF4-FFF2-40B4-BE49-F238E27FC236}">
                <a16:creationId xmlns:a16="http://schemas.microsoft.com/office/drawing/2014/main" id="{1359E513-AC51-4EFB-A430-22BBDD0FA527}"/>
              </a:ext>
            </a:extLst>
          </p:cNvPr>
          <p:cNvSpPr/>
          <p:nvPr/>
        </p:nvSpPr>
        <p:spPr>
          <a:xfrm>
            <a:off x="2511236" y="2476705"/>
            <a:ext cx="2401423" cy="646331"/>
          </a:xfrm>
          <a:prstGeom prst="rect">
            <a:avLst/>
          </a:prstGeom>
        </p:spPr>
        <p:txBody>
          <a:bodyPr wrap="square">
            <a:spAutoFit/>
          </a:bodyPr>
          <a:lstStyle/>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ασβεστοποίηση των μαλακών ιστών </a:t>
            </a:r>
            <a:endParaRPr lang="el-GR" dirty="0"/>
          </a:p>
        </p:txBody>
      </p:sp>
      <p:sp>
        <p:nvSpPr>
          <p:cNvPr id="11" name="Ορθογώνιο 10">
            <a:extLst>
              <a:ext uri="{FF2B5EF4-FFF2-40B4-BE49-F238E27FC236}">
                <a16:creationId xmlns:a16="http://schemas.microsoft.com/office/drawing/2014/main" id="{D28CE08A-1B5C-406C-8B30-0E1EBA8FE9B1}"/>
              </a:ext>
            </a:extLst>
          </p:cNvPr>
          <p:cNvSpPr/>
          <p:nvPr/>
        </p:nvSpPr>
        <p:spPr>
          <a:xfrm>
            <a:off x="2511236" y="3003177"/>
            <a:ext cx="2205317" cy="1200329"/>
          </a:xfrm>
          <a:prstGeom prst="rect">
            <a:avLst/>
          </a:prstGeom>
        </p:spPr>
        <p:txBody>
          <a:bodyPr wrap="square">
            <a:spAutoFit/>
          </a:bodyPr>
          <a:lstStyle/>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καρδιακές παθήσεις </a:t>
            </a:r>
          </a:p>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 υψηλή αρτηριακή πίεση</a:t>
            </a:r>
            <a:endParaRPr lang="el-GR" dirty="0"/>
          </a:p>
        </p:txBody>
      </p:sp>
      <p:sp>
        <p:nvSpPr>
          <p:cNvPr id="14" name="Ορθογώνιο 13">
            <a:extLst>
              <a:ext uri="{FF2B5EF4-FFF2-40B4-BE49-F238E27FC236}">
                <a16:creationId xmlns:a16="http://schemas.microsoft.com/office/drawing/2014/main" id="{FF89EA90-1378-449F-BAA8-370C8D7DE728}"/>
              </a:ext>
            </a:extLst>
          </p:cNvPr>
          <p:cNvSpPr/>
          <p:nvPr/>
        </p:nvSpPr>
        <p:spPr>
          <a:xfrm>
            <a:off x="5276740" y="1985708"/>
            <a:ext cx="1267495" cy="374077"/>
          </a:xfrm>
          <a:prstGeom prst="rect">
            <a:avLst/>
          </a:prstGeom>
        </p:spPr>
        <p:txBody>
          <a:bodyPr wrap="square">
            <a:spAutoFit/>
          </a:bodyPr>
          <a:lstStyle/>
          <a:p>
            <a:pPr algn="just">
              <a:lnSpc>
                <a:spcPct val="107000"/>
              </a:lnSpc>
              <a:spcAft>
                <a:spcPts val="800"/>
              </a:spcAft>
            </a:pPr>
            <a:r>
              <a:rPr lang="el-GR" b="1" dirty="0">
                <a:latin typeface="Times New Roman" panose="02020603050405020304" pitchFamily="18" charset="0"/>
                <a:ea typeface="Calibri" panose="020F0502020204030204" pitchFamily="34" charset="0"/>
                <a:cs typeface="Times New Roman" panose="02020603050405020304" pitchFamily="18" charset="0"/>
              </a:rPr>
              <a:t>Μαγνήσιο</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Ορθογώνιο 14">
            <a:extLst>
              <a:ext uri="{FF2B5EF4-FFF2-40B4-BE49-F238E27FC236}">
                <a16:creationId xmlns:a16="http://schemas.microsoft.com/office/drawing/2014/main" id="{8895C062-6CDF-4FF6-9525-B174BEDE5F48}"/>
              </a:ext>
            </a:extLst>
          </p:cNvPr>
          <p:cNvSpPr/>
          <p:nvPr/>
        </p:nvSpPr>
        <p:spPr>
          <a:xfrm>
            <a:off x="5056094" y="2476704"/>
            <a:ext cx="2979084" cy="369332"/>
          </a:xfrm>
          <a:prstGeom prst="rect">
            <a:avLst/>
          </a:prstGeom>
        </p:spPr>
        <p:txBody>
          <a:bodyPr wrap="square">
            <a:spAutoFit/>
          </a:bodyPr>
          <a:lstStyle/>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υπόταση</a:t>
            </a:r>
            <a:endParaRPr lang="el-GR" dirty="0"/>
          </a:p>
        </p:txBody>
      </p:sp>
      <p:sp>
        <p:nvSpPr>
          <p:cNvPr id="18" name="Ορθογώνιο 17">
            <a:extLst>
              <a:ext uri="{FF2B5EF4-FFF2-40B4-BE49-F238E27FC236}">
                <a16:creationId xmlns:a16="http://schemas.microsoft.com/office/drawing/2014/main" id="{BC3D1603-2764-448D-964D-1895F2D5F661}"/>
              </a:ext>
            </a:extLst>
          </p:cNvPr>
          <p:cNvSpPr/>
          <p:nvPr/>
        </p:nvSpPr>
        <p:spPr>
          <a:xfrm>
            <a:off x="5029544" y="2762899"/>
            <a:ext cx="2590800" cy="369332"/>
          </a:xfrm>
          <a:prstGeom prst="rect">
            <a:avLst/>
          </a:prstGeom>
        </p:spPr>
        <p:txBody>
          <a:bodyPr wrap="square">
            <a:spAutoFit/>
          </a:bodyPr>
          <a:lstStyle/>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στομαχικές διαταραχές</a:t>
            </a:r>
            <a:endParaRPr lang="el-GR" dirty="0"/>
          </a:p>
        </p:txBody>
      </p:sp>
      <p:sp>
        <p:nvSpPr>
          <p:cNvPr id="20" name="Ορθογώνιο 19">
            <a:extLst>
              <a:ext uri="{FF2B5EF4-FFF2-40B4-BE49-F238E27FC236}">
                <a16:creationId xmlns:a16="http://schemas.microsoft.com/office/drawing/2014/main" id="{8027C3D0-E6BB-489E-AA98-CF7FDD873D76}"/>
              </a:ext>
            </a:extLst>
          </p:cNvPr>
          <p:cNvSpPr/>
          <p:nvPr/>
        </p:nvSpPr>
        <p:spPr>
          <a:xfrm>
            <a:off x="8283388" y="1985708"/>
            <a:ext cx="1783977" cy="374077"/>
          </a:xfrm>
          <a:prstGeom prst="rect">
            <a:avLst/>
          </a:prstGeom>
        </p:spPr>
        <p:txBody>
          <a:bodyPr wrap="square">
            <a:spAutoFit/>
          </a:bodyPr>
          <a:lstStyle/>
          <a:p>
            <a:pPr algn="just">
              <a:lnSpc>
                <a:spcPct val="107000"/>
              </a:lnSpc>
              <a:spcAft>
                <a:spcPts val="800"/>
              </a:spcAft>
            </a:pPr>
            <a:r>
              <a:rPr lang="el-GR" b="1" dirty="0">
                <a:latin typeface="Times New Roman" panose="02020603050405020304" pitchFamily="18" charset="0"/>
                <a:ea typeface="Calibri" panose="020F0502020204030204" pitchFamily="34" charset="0"/>
                <a:cs typeface="Times New Roman" panose="02020603050405020304" pitchFamily="18" charset="0"/>
              </a:rPr>
              <a:t>Σίδερο</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Ορθογώνιο 20">
            <a:extLst>
              <a:ext uri="{FF2B5EF4-FFF2-40B4-BE49-F238E27FC236}">
                <a16:creationId xmlns:a16="http://schemas.microsoft.com/office/drawing/2014/main" id="{3DB966A3-0E24-4824-8F07-88165E89EFCD}"/>
              </a:ext>
            </a:extLst>
          </p:cNvPr>
          <p:cNvSpPr/>
          <p:nvPr/>
        </p:nvSpPr>
        <p:spPr>
          <a:xfrm>
            <a:off x="7475449" y="2815257"/>
            <a:ext cx="2054033" cy="369332"/>
          </a:xfrm>
          <a:prstGeom prst="rect">
            <a:avLst/>
          </a:prstGeom>
        </p:spPr>
        <p:txBody>
          <a:bodyPr wrap="square">
            <a:spAutoFit/>
          </a:bodyPr>
          <a:lstStyle/>
          <a:p>
            <a:pPr marL="742950" lvl="1"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αρθρίτιδα</a:t>
            </a:r>
            <a:endParaRPr lang="el-GR" dirty="0"/>
          </a:p>
        </p:txBody>
      </p:sp>
      <p:sp>
        <p:nvSpPr>
          <p:cNvPr id="22" name="Ορθογώνιο 21">
            <a:extLst>
              <a:ext uri="{FF2B5EF4-FFF2-40B4-BE49-F238E27FC236}">
                <a16:creationId xmlns:a16="http://schemas.microsoft.com/office/drawing/2014/main" id="{1A60BA49-24F8-4C64-808B-E7AE76E1493E}"/>
              </a:ext>
            </a:extLst>
          </p:cNvPr>
          <p:cNvSpPr/>
          <p:nvPr/>
        </p:nvSpPr>
        <p:spPr>
          <a:xfrm>
            <a:off x="7929054" y="2359785"/>
            <a:ext cx="1963271" cy="369332"/>
          </a:xfrm>
          <a:prstGeom prst="rect">
            <a:avLst/>
          </a:prstGeom>
        </p:spPr>
        <p:txBody>
          <a:bodyPr wrap="square">
            <a:spAutoFit/>
          </a:bodyPr>
          <a:lstStyle/>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στειρότητα</a:t>
            </a:r>
            <a:endParaRPr lang="el-GR" dirty="0"/>
          </a:p>
        </p:txBody>
      </p:sp>
      <p:sp>
        <p:nvSpPr>
          <p:cNvPr id="23" name="Ορθογώνιο 22">
            <a:extLst>
              <a:ext uri="{FF2B5EF4-FFF2-40B4-BE49-F238E27FC236}">
                <a16:creationId xmlns:a16="http://schemas.microsoft.com/office/drawing/2014/main" id="{077C49E0-0BB6-428C-BB4A-8901794E6F8E}"/>
              </a:ext>
            </a:extLst>
          </p:cNvPr>
          <p:cNvSpPr/>
          <p:nvPr/>
        </p:nvSpPr>
        <p:spPr>
          <a:xfrm>
            <a:off x="7929054" y="2548193"/>
            <a:ext cx="2561105" cy="369332"/>
          </a:xfrm>
          <a:prstGeom prst="rect">
            <a:avLst/>
          </a:prstGeom>
        </p:spPr>
        <p:txBody>
          <a:bodyPr wrap="square">
            <a:spAutoFit/>
          </a:bodyPr>
          <a:lstStyle/>
          <a:p>
            <a:pPr marL="285750" indent="-285750">
              <a:buFont typeface="Wingdings" panose="05000000000000000000" pitchFamily="2" charset="2"/>
              <a:buChar char="Ø"/>
            </a:pPr>
            <a:r>
              <a:rPr lang="el-GR" dirty="0">
                <a:latin typeface="Times New Roman" panose="02020603050405020304" pitchFamily="18" charset="0"/>
                <a:ea typeface="Calibri" panose="020F0502020204030204" pitchFamily="34" charset="0"/>
              </a:rPr>
              <a:t>αυξάνει τις οξειδώσεις </a:t>
            </a:r>
            <a:endParaRPr lang="el-GR" dirty="0"/>
          </a:p>
        </p:txBody>
      </p:sp>
      <p:sp>
        <p:nvSpPr>
          <p:cNvPr id="30" name="Ορθογώνιο 29">
            <a:extLst>
              <a:ext uri="{FF2B5EF4-FFF2-40B4-BE49-F238E27FC236}">
                <a16:creationId xmlns:a16="http://schemas.microsoft.com/office/drawing/2014/main" id="{C2585DB5-DEF8-4FF6-98B8-75D90FF516B4}"/>
              </a:ext>
            </a:extLst>
          </p:cNvPr>
          <p:cNvSpPr/>
          <p:nvPr/>
        </p:nvSpPr>
        <p:spPr>
          <a:xfrm>
            <a:off x="0" y="5534561"/>
            <a:ext cx="12192000" cy="132343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091591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7C2DC10F-CD76-43DC-9E0B-CB291F740C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1C18170A-08B7-4230-A012-B24C20E393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9" name="Straight Connector 38">
            <a:extLst>
              <a:ext uri="{FF2B5EF4-FFF2-40B4-BE49-F238E27FC236}">
                <a16:creationId xmlns:a16="http://schemas.microsoft.com/office/drawing/2014/main" id="{52188B95-E375-4977-9E9C-E28CE956F6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90F35747-2822-4D06-BE10-CD33AC6B0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CC2C4466-5B1B-4361-B9D9-39ED9A8A3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Ορθογώνιο 7">
            <a:extLst>
              <a:ext uri="{FF2B5EF4-FFF2-40B4-BE49-F238E27FC236}">
                <a16:creationId xmlns:a16="http://schemas.microsoft.com/office/drawing/2014/main" id="{55B50DDD-DB07-46B6-8959-1670E5267A93}"/>
              </a:ext>
            </a:extLst>
          </p:cNvPr>
          <p:cNvSpPr/>
          <p:nvPr/>
        </p:nvSpPr>
        <p:spPr>
          <a:xfrm>
            <a:off x="1097280" y="516835"/>
            <a:ext cx="5977937" cy="1666501"/>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4000" b="1" spc="-50">
                <a:solidFill>
                  <a:srgbClr val="FFFFFF"/>
                </a:solidFill>
                <a:latin typeface="+mj-lt"/>
                <a:ea typeface="+mj-ea"/>
                <a:cs typeface="+mj-cs"/>
              </a:rPr>
              <a:t>Τι είδος έλεγχος ποιότητας εφαρμόζεται στα συμπληρώματα διατροφής</a:t>
            </a:r>
            <a:endParaRPr lang="en-US" sz="4000" spc="-50">
              <a:solidFill>
                <a:srgbClr val="FFFFFF"/>
              </a:solidFill>
              <a:latin typeface="+mj-lt"/>
              <a:ea typeface="+mj-ea"/>
              <a:cs typeface="+mj-cs"/>
            </a:endParaRPr>
          </a:p>
        </p:txBody>
      </p:sp>
      <p:sp>
        <p:nvSpPr>
          <p:cNvPr id="13" name="Ορθογώνιο 12">
            <a:extLst>
              <a:ext uri="{FF2B5EF4-FFF2-40B4-BE49-F238E27FC236}">
                <a16:creationId xmlns:a16="http://schemas.microsoft.com/office/drawing/2014/main" id="{74731B23-C96D-43B8-B7F7-150E1D723A0A}"/>
              </a:ext>
            </a:extLst>
          </p:cNvPr>
          <p:cNvSpPr/>
          <p:nvPr/>
        </p:nvSpPr>
        <p:spPr>
          <a:xfrm>
            <a:off x="1097279" y="2236304"/>
            <a:ext cx="5977938" cy="3652667"/>
          </a:xfrm>
          <a:prstGeom prst="rect">
            <a:avLst/>
          </a:prstGeom>
        </p:spPr>
        <p:txBody>
          <a:bodyPr vert="horz" lIns="0" tIns="45720" rIns="0" bIns="45720" rtlCol="0">
            <a:normAutofit/>
          </a:bodyPr>
          <a:lstStyle/>
          <a:p>
            <a:pPr algn="just" defTabSz="914400">
              <a:lnSpc>
                <a:spcPct val="90000"/>
              </a:lnSpc>
              <a:spcAft>
                <a:spcPts val="600"/>
              </a:spcAft>
              <a:buClr>
                <a:schemeClr val="accent1"/>
              </a:buClr>
              <a:buFont typeface="Calibri" panose="020F0502020204030204" pitchFamily="34" charset="0"/>
            </a:pPr>
            <a:r>
              <a:rPr lang="en-US" dirty="0" err="1">
                <a:solidFill>
                  <a:srgbClr val="FFFFFF"/>
                </a:solidFill>
              </a:rPr>
              <a:t>Όλ</a:t>
            </a:r>
            <a:r>
              <a:rPr lang="en-US" dirty="0">
                <a:solidFill>
                  <a:srgbClr val="FFFFFF"/>
                </a:solidFill>
              </a:rPr>
              <a:t>α τα συμπληρώματα διατροφής που πωλούνται στην Ευρωπαϊκή Ένωση θα πρέπει να παρασκευάζονται σύμφωνα με τα πρότυπα παρασκευής των τροφίμων ή των φαρμακευτικών προϊόντων, ανάλογα με το που κατηγοριοποιούνται. </a:t>
            </a:r>
            <a:r>
              <a:rPr lang="en-US" dirty="0" err="1">
                <a:solidFill>
                  <a:srgbClr val="FFFFFF"/>
                </a:solidFill>
              </a:rPr>
              <a:t>Αυτό</a:t>
            </a:r>
            <a:r>
              <a:rPr lang="en-US" dirty="0">
                <a:solidFill>
                  <a:srgbClr val="FFFFFF"/>
                </a:solidFill>
              </a:rPr>
              <a:t> </a:t>
            </a:r>
            <a:r>
              <a:rPr lang="en-US" dirty="0" err="1">
                <a:solidFill>
                  <a:srgbClr val="FFFFFF"/>
                </a:solidFill>
              </a:rPr>
              <a:t>εξ</a:t>
            </a:r>
            <a:r>
              <a:rPr lang="en-US" dirty="0">
                <a:solidFill>
                  <a:srgbClr val="FFFFFF"/>
                </a:solidFill>
              </a:rPr>
              <a:t>ασφαλίζει ότι τα συστατικά των προϊόντων είναι ασφαλή για κατανάλωση, ότι τα πρόσθετα που επηρεάζουν την καθαρότητα των προϊόντων υπάρχουν στα χαμηλότερα επίπεδα και ότι τα προϊόντα περιέχουν τα συστατικά που αναγράφονται στη συσκευασία.</a:t>
            </a:r>
          </a:p>
        </p:txBody>
      </p:sp>
      <p:sp>
        <p:nvSpPr>
          <p:cNvPr id="45" name="Rectangle 44">
            <a:extLst>
              <a:ext uri="{FF2B5EF4-FFF2-40B4-BE49-F238E27FC236}">
                <a16:creationId xmlns:a16="http://schemas.microsoft.com/office/drawing/2014/main" id="{FD745DAE-5A8A-44FA-937C-CD65CF7AE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Εικόνα 11" descr="Εικόνα που περιέχει φαγητό, εσωτερικό, πιάτο, πίνακας&#10;&#10;Περιγραφή που δημιουργήθηκε αυτόματα">
            <a:extLst>
              <a:ext uri="{FF2B5EF4-FFF2-40B4-BE49-F238E27FC236}">
                <a16:creationId xmlns:a16="http://schemas.microsoft.com/office/drawing/2014/main" id="{ED23FA77-E79F-437C-A6C6-76B399D1C6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4579" y="877624"/>
            <a:ext cx="3609294" cy="1804647"/>
          </a:xfrm>
          <a:prstGeom prst="rect">
            <a:avLst/>
          </a:prstGeom>
        </p:spPr>
      </p:pic>
      <p:sp>
        <p:nvSpPr>
          <p:cNvPr id="47" name="Rectangle 46">
            <a:extLst>
              <a:ext uri="{FF2B5EF4-FFF2-40B4-BE49-F238E27FC236}">
                <a16:creationId xmlns:a16="http://schemas.microsoft.com/office/drawing/2014/main" id="{67696AA1-B1DD-4C75-9AC1-69EE9F65FF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3396996"/>
            <a:ext cx="464256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Εικόνα 5" descr="Εικόνα που περιέχει φαγητό, πιάτο, καθιστός, πιρούνι&#10;&#10;Περιγραφή που δημιουργήθηκε αυτόματα">
            <a:extLst>
              <a:ext uri="{FF2B5EF4-FFF2-40B4-BE49-F238E27FC236}">
                <a16:creationId xmlns:a16="http://schemas.microsoft.com/office/drawing/2014/main" id="{C84EAF39-7B86-48F6-842D-8CF50BDF95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4579" y="3881492"/>
            <a:ext cx="3609294" cy="2393118"/>
          </a:xfrm>
          <a:prstGeom prst="rect">
            <a:avLst/>
          </a:prstGeom>
        </p:spPr>
      </p:pic>
    </p:spTree>
    <p:extLst>
      <p:ext uri="{BB962C8B-B14F-4D97-AF65-F5344CB8AC3E}">
        <p14:creationId xmlns:p14="http://schemas.microsoft.com/office/powerpoint/2010/main" val="2841803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7C2DC10F-CD76-43DC-9E0B-CB291F740C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1C18170A-08B7-4230-A012-B24C20E393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52188B95-E375-4977-9E9C-E28CE956F6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68" name="Rectangle 34">
            <a:extLst>
              <a:ext uri="{FF2B5EF4-FFF2-40B4-BE49-F238E27FC236}">
                <a16:creationId xmlns:a16="http://schemas.microsoft.com/office/drawing/2014/main" id="{90F35747-2822-4D06-BE10-CD33AC6B0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C2C4466-5B1B-4361-B9D9-39ED9A8A3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Ορθογώνιο 1">
            <a:extLst>
              <a:ext uri="{FF2B5EF4-FFF2-40B4-BE49-F238E27FC236}">
                <a16:creationId xmlns:a16="http://schemas.microsoft.com/office/drawing/2014/main" id="{3E913CA6-877A-4B52-B63E-F20F2B87181A}"/>
              </a:ext>
            </a:extLst>
          </p:cNvPr>
          <p:cNvSpPr/>
          <p:nvPr/>
        </p:nvSpPr>
        <p:spPr>
          <a:xfrm>
            <a:off x="1097280" y="516835"/>
            <a:ext cx="5977937" cy="1666501"/>
          </a:xfrm>
          <a:prstGeom prst="rect">
            <a:avLst/>
          </a:prstGeom>
        </p:spPr>
        <p:txBody>
          <a:bodyPr vert="horz" lIns="91440" tIns="45720" rIns="91440" bIns="45720" rtlCol="0" anchor="b">
            <a:normAutofit/>
          </a:bodyPr>
          <a:lstStyle/>
          <a:p>
            <a:pPr defTabSz="914400">
              <a:lnSpc>
                <a:spcPct val="85000"/>
              </a:lnSpc>
              <a:spcBef>
                <a:spcPct val="0"/>
              </a:spcBef>
              <a:spcAft>
                <a:spcPts val="800"/>
              </a:spcAft>
            </a:pPr>
            <a:r>
              <a:rPr lang="en-US" sz="4000" b="1" spc="-50">
                <a:solidFill>
                  <a:srgbClr val="FFFFFF"/>
                </a:solidFill>
                <a:latin typeface="+mj-lt"/>
                <a:ea typeface="+mj-ea"/>
                <a:cs typeface="+mj-cs"/>
              </a:rPr>
              <a:t>Βελτιώνουν τη γνωστική λειτουργία στους ασθενείς με Alzheimer</a:t>
            </a:r>
            <a:endParaRPr lang="en-US" sz="4000" spc="-50">
              <a:solidFill>
                <a:srgbClr val="FFFFFF"/>
              </a:solidFill>
              <a:effectLst/>
              <a:latin typeface="+mj-lt"/>
              <a:ea typeface="+mj-ea"/>
              <a:cs typeface="+mj-cs"/>
            </a:endParaRPr>
          </a:p>
        </p:txBody>
      </p:sp>
      <p:sp>
        <p:nvSpPr>
          <p:cNvPr id="3" name="Ορθογώνιο 2">
            <a:extLst>
              <a:ext uri="{FF2B5EF4-FFF2-40B4-BE49-F238E27FC236}">
                <a16:creationId xmlns:a16="http://schemas.microsoft.com/office/drawing/2014/main" id="{B3ABA8F2-45BB-411E-90C7-6B016DDA796B}"/>
              </a:ext>
            </a:extLst>
          </p:cNvPr>
          <p:cNvSpPr/>
          <p:nvPr/>
        </p:nvSpPr>
        <p:spPr>
          <a:xfrm>
            <a:off x="1097279" y="2236304"/>
            <a:ext cx="5977938" cy="3652667"/>
          </a:xfrm>
          <a:prstGeom prst="rect">
            <a:avLst/>
          </a:prstGeom>
        </p:spPr>
        <p:txBody>
          <a:bodyPr vert="horz" lIns="0" tIns="45720" rIns="0" bIns="45720" rtlCol="0">
            <a:normAutofit/>
          </a:bodyPr>
          <a:lstStyle/>
          <a:p>
            <a:pPr algn="just" defTabSz="914400">
              <a:lnSpc>
                <a:spcPct val="90000"/>
              </a:lnSpc>
              <a:spcAft>
                <a:spcPts val="600"/>
              </a:spcAft>
              <a:buClr>
                <a:schemeClr val="accent1"/>
              </a:buClr>
              <a:buFont typeface="Calibri" panose="020F0502020204030204" pitchFamily="34" charset="0"/>
            </a:pPr>
            <a:r>
              <a:rPr lang="en-US" dirty="0" err="1">
                <a:solidFill>
                  <a:srgbClr val="FFFFFF"/>
                </a:solidFill>
              </a:rPr>
              <a:t>Μελέτη</a:t>
            </a:r>
            <a:r>
              <a:rPr lang="en-US" dirty="0">
                <a:solidFill>
                  <a:srgbClr val="FFFFFF"/>
                </a:solidFill>
              </a:rPr>
              <a:t> από </a:t>
            </a:r>
            <a:r>
              <a:rPr lang="en-US" dirty="0" err="1">
                <a:solidFill>
                  <a:srgbClr val="FFFFFF"/>
                </a:solidFill>
              </a:rPr>
              <a:t>το</a:t>
            </a:r>
            <a:r>
              <a:rPr lang="en-US" dirty="0">
                <a:solidFill>
                  <a:srgbClr val="FFFFFF"/>
                </a:solidFill>
              </a:rPr>
              <a:t> Πα</a:t>
            </a:r>
            <a:r>
              <a:rPr lang="en-US" dirty="0" err="1">
                <a:solidFill>
                  <a:srgbClr val="FFFFFF"/>
                </a:solidFill>
              </a:rPr>
              <a:t>νε</a:t>
            </a:r>
            <a:r>
              <a:rPr lang="en-US" dirty="0">
                <a:solidFill>
                  <a:srgbClr val="FFFFFF"/>
                </a:solidFill>
              </a:rPr>
              <a:t>πιστήμιο MillerSchool of Medicine του Μαϊάμι απέδειξε ότι τα φυσικά συμπληρώματα διατροφής, όπως είναι η αλόη βέρα, βελτιώνουν τη μνήμη και τον εγκέφαλο των ασθενών με Alzheimer. </a:t>
            </a:r>
            <a:r>
              <a:rPr lang="en-US" dirty="0" err="1">
                <a:solidFill>
                  <a:srgbClr val="FFFFFF"/>
                </a:solidFill>
              </a:rPr>
              <a:t>Πιο</a:t>
            </a:r>
            <a:r>
              <a:rPr lang="en-US" dirty="0">
                <a:solidFill>
                  <a:srgbClr val="FFFFFF"/>
                </a:solidFill>
              </a:rPr>
              <a:t> </a:t>
            </a:r>
            <a:r>
              <a:rPr lang="en-US" dirty="0" err="1">
                <a:solidFill>
                  <a:srgbClr val="FFFFFF"/>
                </a:solidFill>
              </a:rPr>
              <a:t>συγκεκριμέν</a:t>
            </a:r>
            <a:r>
              <a:rPr lang="en-US" dirty="0">
                <a:solidFill>
                  <a:srgbClr val="FFFFFF"/>
                </a:solidFill>
              </a:rPr>
              <a:t>α, το 46% των ασθενών της έρευνας παρουσίασαν βελτίωση στη γνωστική λειτουργία τους, ενώ το 23% τη διατήρησε στα ίδια επίπεδα. </a:t>
            </a:r>
          </a:p>
        </p:txBody>
      </p:sp>
      <p:sp>
        <p:nvSpPr>
          <p:cNvPr id="39" name="Rectangle 38">
            <a:extLst>
              <a:ext uri="{FF2B5EF4-FFF2-40B4-BE49-F238E27FC236}">
                <a16:creationId xmlns:a16="http://schemas.microsoft.com/office/drawing/2014/main" id="{FD745DAE-5A8A-44FA-937C-CD65CF7AE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Εικόνα 4" descr="Εικόνα που περιέχει φαγητό, πίνακας, καθιστός, υπέρβαση&#10;&#10;Περιγραφή που δημιουργήθηκε αυτόματα">
            <a:extLst>
              <a:ext uri="{FF2B5EF4-FFF2-40B4-BE49-F238E27FC236}">
                <a16:creationId xmlns:a16="http://schemas.microsoft.com/office/drawing/2014/main" id="{93F65F00-2693-4614-9E32-6711FC68E2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4579" y="640845"/>
            <a:ext cx="3609294" cy="2278206"/>
          </a:xfrm>
          <a:prstGeom prst="rect">
            <a:avLst/>
          </a:prstGeom>
        </p:spPr>
      </p:pic>
      <p:sp>
        <p:nvSpPr>
          <p:cNvPr id="69" name="Rectangle 40">
            <a:extLst>
              <a:ext uri="{FF2B5EF4-FFF2-40B4-BE49-F238E27FC236}">
                <a16:creationId xmlns:a16="http://schemas.microsoft.com/office/drawing/2014/main" id="{67696AA1-B1DD-4C75-9AC1-69EE9F65FF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3396996"/>
            <a:ext cx="464256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Εικόνα 6" descr="Εικόνα που περιέχει φαγητό, πιάτο, πίνακας, μπολ&#10;&#10;Περιγραφή που δημιουργήθηκε αυτόματα">
            <a:extLst>
              <a:ext uri="{FF2B5EF4-FFF2-40B4-BE49-F238E27FC236}">
                <a16:creationId xmlns:a16="http://schemas.microsoft.com/office/drawing/2014/main" id="{AAD6CC92-7FB1-49FB-B022-4817F38AC6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1659" y="3782735"/>
            <a:ext cx="3535133" cy="2590632"/>
          </a:xfrm>
          <a:prstGeom prst="rect">
            <a:avLst/>
          </a:prstGeom>
        </p:spPr>
      </p:pic>
    </p:spTree>
    <p:extLst>
      <p:ext uri="{BB962C8B-B14F-4D97-AF65-F5344CB8AC3E}">
        <p14:creationId xmlns:p14="http://schemas.microsoft.com/office/powerpoint/2010/main" val="1907136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1A61B5BC-810A-4BB3-B603-DE78E3D0A862}"/>
              </a:ext>
            </a:extLst>
          </p:cNvPr>
          <p:cNvSpPr/>
          <p:nvPr/>
        </p:nvSpPr>
        <p:spPr>
          <a:xfrm>
            <a:off x="1246094" y="2178424"/>
            <a:ext cx="7897906" cy="2168351"/>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l-GR" sz="16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https://bit.ly/2Lz550H</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l-GR" sz="1600" b="1" u="sng" dirty="0">
                <a:solidFill>
                  <a:srgbClr val="0563C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https://bit.ly/2DXvIbC</a:t>
            </a:r>
            <a:endParaRPr lang="el-GR" sz="1600" b="1" u="sng" dirty="0">
              <a:solidFill>
                <a:srgbClr val="0563C1"/>
              </a:solidFill>
              <a:latin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l-GR" sz="1600" b="1" u="sng" dirty="0">
                <a:solidFill>
                  <a:srgbClr val="0563C1"/>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https://bit.ly/2Yuyy1e</a:t>
            </a:r>
            <a:endParaRPr lang="el-GR" sz="1600" b="1" u="sng" dirty="0">
              <a:solidFill>
                <a:srgbClr val="0563C1"/>
              </a:solidFill>
              <a:latin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l-GR" sz="1600" b="1" u="sng" dirty="0">
                <a:solidFill>
                  <a:srgbClr val="0563C1"/>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https://bit.ly/2sZXaD</a:t>
            </a:r>
            <a:endParaRPr lang="el-GR" sz="1600" b="1" u="sng" dirty="0">
              <a:solidFill>
                <a:srgbClr val="0563C1"/>
              </a:solidFill>
              <a:latin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l-GR" sz="1600" b="1" u="sng" dirty="0">
                <a:solidFill>
                  <a:srgbClr val="0563C1"/>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https://bit.ly/36dlAaE</a:t>
            </a:r>
            <a:endParaRPr lang="el-GR" sz="1600" b="1" u="sng" dirty="0">
              <a:solidFill>
                <a:srgbClr val="0563C1"/>
              </a:solidFill>
              <a:latin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l-GR" sz="1600" b="1" u="sng" dirty="0">
                <a:solidFill>
                  <a:srgbClr val="0563C1"/>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http://www.douni.gr/?section=page&amp;id=3</a:t>
            </a:r>
            <a:endParaRPr lang="el-GR" sz="1600" b="1" u="sng" dirty="0">
              <a:solidFill>
                <a:srgbClr val="0563C1"/>
              </a:solidFill>
              <a:latin typeface="Times New Roman" panose="02020603050405020304" pitchFamily="18" charset="0"/>
              <a:cs typeface="Times New Roman" panose="02020603050405020304" pitchFamily="18" charset="0"/>
            </a:endParaRPr>
          </a:p>
        </p:txBody>
      </p:sp>
      <p:sp>
        <p:nvSpPr>
          <p:cNvPr id="3" name="Ορθογώνιο 2">
            <a:extLst>
              <a:ext uri="{FF2B5EF4-FFF2-40B4-BE49-F238E27FC236}">
                <a16:creationId xmlns:a16="http://schemas.microsoft.com/office/drawing/2014/main" id="{5E24C8F8-F9E2-415D-8AF5-613FAEBCD8BC}"/>
              </a:ext>
            </a:extLst>
          </p:cNvPr>
          <p:cNvSpPr/>
          <p:nvPr/>
        </p:nvSpPr>
        <p:spPr>
          <a:xfrm>
            <a:off x="1532964" y="1685365"/>
            <a:ext cx="3996629" cy="4930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a:solidFill>
                  <a:schemeClr val="tx1"/>
                </a:solidFill>
              </a:rPr>
              <a:t>ΠΗΓΕΣ</a:t>
            </a:r>
          </a:p>
        </p:txBody>
      </p:sp>
    </p:spTree>
    <p:extLst>
      <p:ext uri="{BB962C8B-B14F-4D97-AF65-F5344CB8AC3E}">
        <p14:creationId xmlns:p14="http://schemas.microsoft.com/office/powerpoint/2010/main" val="2853166793"/>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11</TotalTime>
  <Words>513</Words>
  <Application>Microsoft Office PowerPoint</Application>
  <PresentationFormat>Ευρεία οθόνη</PresentationFormat>
  <Paragraphs>53</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Calibri</vt:lpstr>
      <vt:lpstr>Calibri Light</vt:lpstr>
      <vt:lpstr>Times New Roman</vt:lpstr>
      <vt:lpstr>Wingdings</vt:lpstr>
      <vt:lpstr>Ανασκόπηση</vt:lpstr>
      <vt:lpstr>ΣΥΜΠΛΗΡΩΜΑΤΑ ΔΙΑΤΡΟΦΗΣ</vt:lpstr>
      <vt:lpstr>Παρουσίαση του PowerPoint</vt:lpstr>
      <vt:lpstr>Παρουσίαση του PowerPoint</vt:lpstr>
      <vt:lpstr>Ποια συμπληρώματα διατροφής είναι τα πιο δημοφιλή; </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ΣΥΜΠΛΗΡΩΜΑΤΑ ΔΙΑΤΡΟΦΗΣ</dc:title>
  <dc:creator>ΑΘΑΝΑΣΙΑ ΤΡΙΑΝΤΑΦΥΛΛΟΥ</dc:creator>
  <cp:lastModifiedBy>ΑΘΑΝΑΣΙΑ ΤΡΙΑΝΤΑΦΥΛΛΟΥ</cp:lastModifiedBy>
  <cp:revision>2</cp:revision>
  <dcterms:created xsi:type="dcterms:W3CDTF">2020-01-25T11:09:41Z</dcterms:created>
  <dcterms:modified xsi:type="dcterms:W3CDTF">2020-01-25T11:21:20Z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220999</vt:lpwstr>
  </property>
  <property fmtid="{D5CDD505-2E9C-101B-9397-08002B2CF9AE}" name="NXPowerLiteSettings" pid="3">
    <vt:lpwstr>C7000400038000</vt:lpwstr>
  </property>
  <property fmtid="{D5CDD505-2E9C-101B-9397-08002B2CF9AE}" name="NXPowerLiteVersion" pid="4">
    <vt:lpwstr>S8.2.3</vt:lpwstr>
  </property>
</Properties>
</file>