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4"/>
  </p:notesMasterIdLst>
  <p:sldIdLst>
    <p:sldId id="256" r:id="rId2"/>
    <p:sldId id="257" r:id="rId3"/>
    <p:sldId id="258" r:id="rId4"/>
    <p:sldId id="263" r:id="rId5"/>
    <p:sldId id="259" r:id="rId6"/>
    <p:sldId id="262" r:id="rId7"/>
    <p:sldId id="260" r:id="rId8"/>
    <p:sldId id="261" r:id="rId9"/>
    <p:sldId id="265" r:id="rId10"/>
    <p:sldId id="264" r:id="rId11"/>
    <p:sldId id="266" r:id="rId12"/>
    <p:sldId id="267" r:id="rId13"/>
  </p:sldIdLst>
  <p:sldSz cx="9144000" cy="6858000" type="screen4x3"/>
  <p:notesSz cx="6858000" cy="9144000"/>
  <p:custShowLst>
    <p:custShow name="Custom Show 1" id="0">
      <p:sldLst>
        <p:sld r:id="rId3"/>
      </p:sldLst>
    </p:custShow>
  </p:custShow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297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28" autoAdjust="0"/>
  </p:normalViewPr>
  <p:slideViewPr>
    <p:cSldViewPr>
      <p:cViewPr>
        <p:scale>
          <a:sx n="100" d="100"/>
          <a:sy n="100" d="100"/>
        </p:scale>
        <p:origin x="354" y="3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4B1212-0DE3-480F-A288-5B746425BAF7}" type="datetimeFigureOut">
              <a:rPr lang="el-GR" smtClean="0"/>
              <a:pPr/>
              <a:t>28/1/2020</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707F28-9C3B-4B1B-AF77-8A549FF1F003}" type="slidenum">
              <a:rPr lang="el-GR" smtClean="0"/>
              <a:pPr/>
              <a:t>‹#›</a:t>
            </a:fld>
            <a:endParaRPr lang="el-GR"/>
          </a:p>
        </p:txBody>
      </p:sp>
    </p:spTree>
    <p:extLst>
      <p:ext uri="{BB962C8B-B14F-4D97-AF65-F5344CB8AC3E}">
        <p14:creationId xmlns:p14="http://schemas.microsoft.com/office/powerpoint/2010/main" xmlns="" val="4183465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smtClean="0"/>
          </a:p>
          <a:p>
            <a:endParaRPr lang="el-GR" dirty="0"/>
          </a:p>
        </p:txBody>
      </p:sp>
      <p:sp>
        <p:nvSpPr>
          <p:cNvPr id="4" name="Slide Number Placeholder 3"/>
          <p:cNvSpPr>
            <a:spLocks noGrp="1"/>
          </p:cNvSpPr>
          <p:nvPr>
            <p:ph type="sldNum" sz="quarter" idx="10"/>
          </p:nvPr>
        </p:nvSpPr>
        <p:spPr/>
        <p:txBody>
          <a:bodyPr/>
          <a:lstStyle/>
          <a:p>
            <a:fld id="{38707F28-9C3B-4B1B-AF77-8A549FF1F003}" type="slidenum">
              <a:rPr lang="el-GR" smtClean="0"/>
              <a:pPr/>
              <a:t>1</a:t>
            </a:fld>
            <a:endParaRPr lang="el-GR"/>
          </a:p>
        </p:txBody>
      </p:sp>
    </p:spTree>
    <p:extLst>
      <p:ext uri="{BB962C8B-B14F-4D97-AF65-F5344CB8AC3E}">
        <p14:creationId xmlns:p14="http://schemas.microsoft.com/office/powerpoint/2010/main" xmlns="" val="2930230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333DF4B-7064-4B00-B14E-19D427BFC148}" type="datetimeFigureOut">
              <a:rPr lang="el-GR" smtClean="0"/>
              <a:pPr/>
              <a:t>28/1/2020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199AF60-0EDC-452F-AD61-6209B796FC1D}" type="slidenum">
              <a:rPr lang="el-GR" smtClean="0"/>
              <a:pPr/>
              <a:t>‹#›</a:t>
            </a:fld>
            <a:endParaRPr lang="el-G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33DF4B-7064-4B00-B14E-19D427BFC148}" type="datetimeFigureOut">
              <a:rPr lang="el-GR" smtClean="0"/>
              <a:pPr/>
              <a:t>28/1/2020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199AF60-0EDC-452F-AD61-6209B796FC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33DF4B-7064-4B00-B14E-19D427BFC148}" type="datetimeFigureOut">
              <a:rPr lang="el-GR" smtClean="0"/>
              <a:pPr/>
              <a:t>28/1/2020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199AF60-0EDC-452F-AD61-6209B796FC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33DF4B-7064-4B00-B14E-19D427BFC148}" type="datetimeFigureOut">
              <a:rPr lang="el-GR" smtClean="0"/>
              <a:pPr/>
              <a:t>28/1/2020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199AF60-0EDC-452F-AD61-6209B796FC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33DF4B-7064-4B00-B14E-19D427BFC148}" type="datetimeFigureOut">
              <a:rPr lang="el-GR" smtClean="0"/>
              <a:pPr/>
              <a:t>28/1/2020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199AF60-0EDC-452F-AD61-6209B796FC1D}" type="slidenum">
              <a:rPr lang="el-GR" smtClean="0"/>
              <a:pPr/>
              <a:t>‹#›</a:t>
            </a:fld>
            <a:endParaRPr lang="el-G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333DF4B-7064-4B00-B14E-19D427BFC148}" type="datetimeFigureOut">
              <a:rPr lang="el-GR" smtClean="0"/>
              <a:pPr/>
              <a:t>28/1/2020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199AF60-0EDC-452F-AD61-6209B796FC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333DF4B-7064-4B00-B14E-19D427BFC148}" type="datetimeFigureOut">
              <a:rPr lang="el-GR" smtClean="0"/>
              <a:pPr/>
              <a:t>28/1/2020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7199AF60-0EDC-452F-AD61-6209B796FC1D}" type="slidenum">
              <a:rPr lang="el-GR" smtClean="0"/>
              <a:pPr/>
              <a:t>‹#›</a:t>
            </a:fld>
            <a:endParaRPr lang="el-G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33DF4B-7064-4B00-B14E-19D427BFC148}" type="datetimeFigureOut">
              <a:rPr lang="el-GR" smtClean="0"/>
              <a:pPr/>
              <a:t>28/1/2020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7199AF60-0EDC-452F-AD61-6209B796FC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33DF4B-7064-4B00-B14E-19D427BFC148}" type="datetimeFigureOut">
              <a:rPr lang="el-GR" smtClean="0"/>
              <a:pPr/>
              <a:t>28/1/2020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7199AF60-0EDC-452F-AD61-6209B796FC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33DF4B-7064-4B00-B14E-19D427BFC148}" type="datetimeFigureOut">
              <a:rPr lang="el-GR" smtClean="0"/>
              <a:pPr/>
              <a:t>28/1/2020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199AF60-0EDC-452F-AD61-6209B796FC1D}" type="slidenum">
              <a:rPr lang="el-GR" smtClean="0"/>
              <a:pPr/>
              <a:t>‹#›</a:t>
            </a:fld>
            <a:endParaRPr lang="el-G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33DF4B-7064-4B00-B14E-19D427BFC148}" type="datetimeFigureOut">
              <a:rPr lang="el-GR" smtClean="0"/>
              <a:pPr/>
              <a:t>28/1/2020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199AF60-0EDC-452F-AD61-6209B796FC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0333DF4B-7064-4B00-B14E-19D427BFC148}" type="datetimeFigureOut">
              <a:rPr lang="el-GR" smtClean="0"/>
              <a:pPr/>
              <a:t>28/1/2020</a:t>
            </a:fld>
            <a:endParaRPr lang="el-G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l-G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199AF60-0EDC-452F-AD61-6209B796FC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ep4u.gr/" TargetMode="External"/><Relationship Id="rId2" Type="http://schemas.openxmlformats.org/officeDocument/2006/relationships/hyperlink" Target="http://epagelmata.oaed.gr/show.php" TargetMode="External"/><Relationship Id="rId1" Type="http://schemas.openxmlformats.org/officeDocument/2006/relationships/slideLayout" Target="../slideLayouts/slideLayout2.xml"/><Relationship Id="rId4" Type="http://schemas.openxmlformats.org/officeDocument/2006/relationships/hyperlink" Target="http://eoppep.gr/teen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11760" y="0"/>
            <a:ext cx="4464496" cy="1008112"/>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l-GR" sz="2000" b="1" i="1" dirty="0" smtClean="0">
                <a:solidFill>
                  <a:schemeClr val="bg2"/>
                </a:solidFill>
                <a:latin typeface="Cambria Math" pitchFamily="18" charset="0"/>
                <a:ea typeface="Cambria Math" pitchFamily="18" charset="0"/>
                <a:cs typeface="Aharoni" pitchFamily="2" charset="-79"/>
              </a:rPr>
              <a:t>ΚΟΙΝΩΝΙΟΛΟΓΟΣ-ΕΓΚΛΗΜΑΤΟΛΟΓΟΣ</a:t>
            </a:r>
            <a:endParaRPr lang="el-GR" sz="2000" b="1" i="1" dirty="0">
              <a:solidFill>
                <a:schemeClr val="bg2"/>
              </a:solidFill>
              <a:latin typeface="Cambria Math" pitchFamily="18" charset="0"/>
              <a:ea typeface="Cambria Math" pitchFamily="18" charset="0"/>
              <a:cs typeface="Aharoni" pitchFamily="2" charset="-79"/>
            </a:endParaRPr>
          </a:p>
        </p:txBody>
      </p:sp>
      <p:sp>
        <p:nvSpPr>
          <p:cNvPr id="5" name="TextBox 4"/>
          <p:cNvSpPr txBox="1"/>
          <p:nvPr/>
        </p:nvSpPr>
        <p:spPr>
          <a:xfrm>
            <a:off x="755576" y="1484784"/>
            <a:ext cx="7272808" cy="1815882"/>
          </a:xfrm>
          <a:prstGeom prst="rect">
            <a:avLst/>
          </a:prstGeom>
          <a:noFill/>
        </p:spPr>
        <p:txBody>
          <a:bodyPr wrap="square" rtlCol="0">
            <a:spAutoFit/>
          </a:bodyPr>
          <a:lstStyle/>
          <a:p>
            <a:pPr algn="ctr"/>
            <a:r>
              <a:rPr lang="el-GR" sz="1600" dirty="0" smtClean="0"/>
              <a:t>Με τον όρο </a:t>
            </a:r>
            <a:r>
              <a:rPr lang="el-GR" sz="1600" b="1" i="1" dirty="0" smtClean="0"/>
              <a:t>κοινωνιολογία</a:t>
            </a:r>
            <a:r>
              <a:rPr lang="el-GR" sz="1600" dirty="0" smtClean="0"/>
              <a:t> (</a:t>
            </a:r>
            <a:r>
              <a:rPr lang="el-GR" sz="1600" i="1" dirty="0" smtClean="0"/>
              <a:t>κοινωνία+λόγος</a:t>
            </a:r>
            <a:r>
              <a:rPr lang="el-GR" sz="1600" dirty="0" smtClean="0"/>
              <a:t>) εννοείται γενικά </a:t>
            </a:r>
            <a:r>
              <a:rPr lang="el-GR" sz="1600" b="1" dirty="0" smtClean="0"/>
              <a:t>η</a:t>
            </a:r>
            <a:r>
              <a:rPr lang="el-GR" sz="1600" dirty="0" smtClean="0"/>
              <a:t> </a:t>
            </a:r>
            <a:r>
              <a:rPr lang="el-GR" sz="1600" b="1" i="1" dirty="0" smtClean="0"/>
              <a:t>μελέτη της κοινωνίας</a:t>
            </a:r>
            <a:r>
              <a:rPr lang="el-GR" sz="1600" dirty="0" smtClean="0"/>
              <a:t>. Αναλυτικότερα η κοινωνιολογία είναι </a:t>
            </a:r>
            <a:r>
              <a:rPr lang="el-GR" sz="1600" b="1" dirty="0" smtClean="0"/>
              <a:t>η επιστημονική μελέτη της κοινωνικής συμπεριφοράς</a:t>
            </a:r>
            <a:r>
              <a:rPr lang="el-GR" sz="1600" dirty="0" smtClean="0"/>
              <a:t>, της προέλευσής της, της ανάπτυξής της, της οργάνωσης της κοινωνίας και των θεσμών της. Ως επιστήμη </a:t>
            </a:r>
            <a:r>
              <a:rPr lang="el-GR" sz="1600" b="1" dirty="0" smtClean="0"/>
              <a:t>ανήκει στο πεδίο των κοινωνικών επιστημών και διερευνά την κοινωνική ζωή διακριτών ατόμων, ομάδων και κοινωνιών</a:t>
            </a:r>
            <a:r>
              <a:rPr lang="el-GR" sz="1600" dirty="0" smtClean="0"/>
              <a:t>.</a:t>
            </a:r>
            <a:endParaRPr lang="el-GR" sz="1600" dirty="0"/>
          </a:p>
        </p:txBody>
      </p:sp>
      <p:sp>
        <p:nvSpPr>
          <p:cNvPr id="7" name="TextBox 6"/>
          <p:cNvSpPr txBox="1"/>
          <p:nvPr/>
        </p:nvSpPr>
        <p:spPr>
          <a:xfrm>
            <a:off x="755576" y="3844235"/>
            <a:ext cx="7776864" cy="1077218"/>
          </a:xfrm>
          <a:prstGeom prst="rect">
            <a:avLst/>
          </a:prstGeom>
          <a:noFill/>
        </p:spPr>
        <p:txBody>
          <a:bodyPr wrap="square" rtlCol="0">
            <a:spAutoFit/>
          </a:bodyPr>
          <a:lstStyle/>
          <a:p>
            <a:pPr algn="ctr"/>
            <a:r>
              <a:rPr lang="el-GR" sz="1600" dirty="0" smtClean="0">
                <a:effectLst/>
              </a:rPr>
              <a:t>Η </a:t>
            </a:r>
            <a:r>
              <a:rPr lang="el-GR" sz="1600" b="1" i="1" dirty="0" smtClean="0">
                <a:effectLst/>
              </a:rPr>
              <a:t>Εγκληματολογία</a:t>
            </a:r>
            <a:r>
              <a:rPr lang="el-GR" sz="1600" dirty="0" smtClean="0">
                <a:effectLst/>
              </a:rPr>
              <a:t> ανήκει στις </a:t>
            </a:r>
            <a:r>
              <a:rPr lang="el-GR" sz="1600" b="1" i="1" dirty="0" smtClean="0">
                <a:effectLst/>
              </a:rPr>
              <a:t>Κοινωνικές Επιστήμες </a:t>
            </a:r>
            <a:r>
              <a:rPr lang="el-GR" sz="1600" dirty="0" smtClean="0">
                <a:effectLst/>
              </a:rPr>
              <a:t>(αν και εξυπηρετείται και από την Ιατρική – Βιολογία). Είναι </a:t>
            </a:r>
            <a:r>
              <a:rPr lang="el-GR" sz="1600" b="1" i="1" dirty="0" smtClean="0">
                <a:effectLst/>
              </a:rPr>
              <a:t>η μελέτη του εγκλήματος σε όλες του τις εκφράσεις</a:t>
            </a:r>
            <a:r>
              <a:rPr lang="el-GR" sz="1600" dirty="0" smtClean="0">
                <a:effectLst/>
              </a:rPr>
              <a:t>, οπουδήποτε και από οποιονδήποτε και αν εκτελείται. Πιο συγκεκριμένα </a:t>
            </a:r>
            <a:r>
              <a:rPr lang="el-GR" sz="1600" b="1" i="1" dirty="0" smtClean="0">
                <a:effectLst/>
              </a:rPr>
              <a:t>εξετάζει τις αιτίες και </a:t>
            </a:r>
            <a:r>
              <a:rPr lang="el-GR" sz="1600" b="1" i="1" smtClean="0">
                <a:effectLst/>
              </a:rPr>
              <a:t>συνέπειες </a:t>
            </a:r>
            <a:r>
              <a:rPr lang="el-GR" sz="1600" b="1" i="1" smtClean="0">
                <a:effectLst/>
              </a:rPr>
              <a:t>οποιασδήποτε </a:t>
            </a:r>
            <a:r>
              <a:rPr lang="el-GR" sz="1600" b="1" i="1" dirty="0" smtClean="0">
                <a:effectLst/>
              </a:rPr>
              <a:t>εγκληματικής συμπεριφοράς</a:t>
            </a:r>
            <a:r>
              <a:rPr lang="el-GR" sz="1600" dirty="0" smtClean="0">
                <a:effectLst/>
              </a:rPr>
              <a:t>. </a:t>
            </a:r>
            <a:endParaRPr lang="el-GR" sz="1600" dirty="0"/>
          </a:p>
        </p:txBody>
      </p:sp>
      <p:pic>
        <p:nvPicPr>
          <p:cNvPr id="2050" name="Picture 2" descr="C:\Users\Guest\Desktop\ψριμε.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771800" y="5167674"/>
            <a:ext cx="3095625" cy="14763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00434813"/>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30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140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1400"/>
                                        <p:tgtEl>
                                          <p:spTgt spid="5"/>
                                        </p:tgtEl>
                                      </p:cBhvr>
                                    </p:animEffect>
                                  </p:childTnLst>
                                </p:cTn>
                              </p:par>
                              <p:par>
                                <p:cTn id="13" presetID="22" presetClass="entr" presetSubtype="4" fill="hold" grpId="0" nodeType="withEffect">
                                  <p:stCondLst>
                                    <p:cond delay="270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16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76672"/>
            <a:ext cx="8229600" cy="5832648"/>
          </a:xfrm>
        </p:spPr>
        <p:txBody>
          <a:bodyPr/>
          <a:lstStyle/>
          <a:p>
            <a:pPr>
              <a:buFont typeface="Wingdings" pitchFamily="2" charset="2"/>
              <a:buChar char="Ø"/>
            </a:pPr>
            <a:r>
              <a:rPr lang="el-GR" b="1" dirty="0"/>
              <a:t>στα Συμβούλια Πρόληψης της </a:t>
            </a:r>
            <a:r>
              <a:rPr lang="el-GR" b="1" dirty="0" smtClean="0"/>
              <a:t>Εγκληματικότητας</a:t>
            </a:r>
          </a:p>
          <a:p>
            <a:pPr>
              <a:buFont typeface="Wingdings" pitchFamily="2" charset="2"/>
              <a:buChar char="Ø"/>
            </a:pPr>
            <a:r>
              <a:rPr lang="el-GR" b="1" dirty="0"/>
              <a:t>σε σωφρονιστικά </a:t>
            </a:r>
            <a:r>
              <a:rPr lang="el-GR" b="1" dirty="0" smtClean="0"/>
              <a:t>καταστήματα</a:t>
            </a:r>
          </a:p>
          <a:p>
            <a:pPr>
              <a:buFont typeface="Wingdings" pitchFamily="2" charset="2"/>
              <a:buChar char="Ø"/>
            </a:pPr>
            <a:r>
              <a:rPr lang="el-GR" b="1" dirty="0" smtClean="0"/>
              <a:t>σε </a:t>
            </a:r>
            <a:r>
              <a:rPr lang="el-GR" b="1" dirty="0"/>
              <a:t>διάφορες υπηρεσίες κέντρων πρόληψης και αντιμετώπισης κοινωνικά αποκλεισμένων ομάδων </a:t>
            </a:r>
            <a:r>
              <a:rPr lang="el-GR" dirty="0"/>
              <a:t>(αποφυλακιζομένων, (απ)εξαρτημένων, μεταναστών, αστέγων, ανέργων κ.λπ.) ή θυμάτων εγκλημάτων (κακοποιημένες γυναίκες και παιδιά κ.λπ</a:t>
            </a:r>
            <a:r>
              <a:rPr lang="el-GR" dirty="0" smtClean="0"/>
              <a:t>.)</a:t>
            </a:r>
          </a:p>
          <a:p>
            <a:pPr>
              <a:buFont typeface="Wingdings" pitchFamily="2" charset="2"/>
              <a:buChar char="Ø"/>
            </a:pPr>
            <a:r>
              <a:rPr lang="el-GR" b="1" dirty="0"/>
              <a:t>εργαστεί ως εκπαιδευτικός στη μέση </a:t>
            </a:r>
            <a:r>
              <a:rPr lang="el-GR" b="1" dirty="0" smtClean="0"/>
              <a:t>εκπαίδευση</a:t>
            </a:r>
          </a:p>
          <a:p>
            <a:pPr>
              <a:buFont typeface="Wingdings" pitchFamily="2" charset="2"/>
              <a:buChar char="Ø"/>
            </a:pPr>
            <a:r>
              <a:rPr lang="el-GR" b="1" dirty="0"/>
              <a:t>ως καθηγητής εγκληματολογίας στην Αστυνομική </a:t>
            </a:r>
            <a:r>
              <a:rPr lang="el-GR" b="1" dirty="0" smtClean="0"/>
              <a:t>Ακαδημία</a:t>
            </a:r>
          </a:p>
          <a:p>
            <a:pPr>
              <a:buFont typeface="Wingdings" pitchFamily="2" charset="2"/>
              <a:buChar char="Ø"/>
            </a:pPr>
            <a:r>
              <a:rPr lang="el-GR" b="1" dirty="0" smtClean="0"/>
              <a:t>ως αρθρογράφος </a:t>
            </a:r>
            <a:r>
              <a:rPr lang="el-GR" b="1" dirty="0"/>
              <a:t>σε εξειδικευμένα επιστημονικά </a:t>
            </a:r>
            <a:r>
              <a:rPr lang="el-GR" b="1" dirty="0" smtClean="0"/>
              <a:t>περιοδικά</a:t>
            </a:r>
          </a:p>
          <a:p>
            <a:pPr>
              <a:buFont typeface="Wingdings" pitchFamily="2" charset="2"/>
              <a:buChar char="Ø"/>
            </a:pPr>
            <a:endParaRPr lang="el-GR" b="1" dirty="0"/>
          </a:p>
        </p:txBody>
      </p:sp>
    </p:spTree>
    <p:extLst>
      <p:ext uri="{BB962C8B-B14F-4D97-AF65-F5344CB8AC3E}">
        <p14:creationId xmlns:p14="http://schemas.microsoft.com/office/powerpoint/2010/main" xmlns="" val="378272445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980728"/>
            <a:ext cx="8229600" cy="4876800"/>
          </a:xfrm>
        </p:spPr>
        <p:txBody>
          <a:bodyPr/>
          <a:lstStyle/>
          <a:p>
            <a:r>
              <a:rPr lang="el-GR" dirty="0" smtClean="0"/>
              <a:t>Επιπλέον</a:t>
            </a:r>
            <a:r>
              <a:rPr lang="el-GR" b="1" dirty="0"/>
              <a:t>, οι επιστήμονες που έχουν παρακολουθήσει το Πρόγραμμα Μεταπτυχιακών Σπουδών της Εγκληματολογίας του Παντείου Πανεπιστημίου μπορούν να κάνουν προτάσεις και να δίνουν λύσεις στα ζητήματα σύγχρονης εγκληματικότητας και αντεγκληματικής πολιτικής</a:t>
            </a:r>
            <a:r>
              <a:rPr lang="el-GR" dirty="0"/>
              <a:t>, καθώς έχουν εξειδικευτεί στην αντιμετώπιση τέτοιων προβλημάτων. </a:t>
            </a:r>
            <a:r>
              <a:rPr lang="el-GR" b="1" dirty="0"/>
              <a:t>Οι προοπτικές απασχόλησης είναι αρνητικές, παρά την προσπάθεια για ανάπτυξη της επιστήμης της Εγκληματολογίας στη χώρα μας και την εφαρμογή καινοτόμων προγραμμάτων για την πρόληψη και την αντιμετώπιση σύγχρονων μορφών εγκλήματος.</a:t>
            </a:r>
          </a:p>
          <a:p>
            <a:endParaRPr lang="el-GR" dirty="0"/>
          </a:p>
          <a:p>
            <a:endParaRPr lang="el-GR" dirty="0"/>
          </a:p>
          <a:p>
            <a:endParaRPr lang="el-GR" dirty="0"/>
          </a:p>
        </p:txBody>
      </p:sp>
    </p:spTree>
    <p:extLst>
      <p:ext uri="{BB962C8B-B14F-4D97-AF65-F5344CB8AC3E}">
        <p14:creationId xmlns:p14="http://schemas.microsoft.com/office/powerpoint/2010/main" xmlns="" val="289256650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76672"/>
            <a:ext cx="8712968" cy="6264696"/>
          </a:xfrm>
        </p:spPr>
        <p:txBody>
          <a:bodyPr>
            <a:normAutofit/>
          </a:bodyPr>
          <a:lstStyle/>
          <a:p>
            <a:pPr marL="0" indent="0">
              <a:buNone/>
            </a:pPr>
            <a:r>
              <a:rPr lang="en-US" sz="5400" b="1" dirty="0" smtClean="0"/>
              <a:t> </a:t>
            </a:r>
            <a:r>
              <a:rPr lang="el-GR" sz="5400" b="1" dirty="0" smtClean="0"/>
              <a:t>Πηγές: </a:t>
            </a:r>
            <a:endParaRPr lang="en-US" sz="5400" b="1" dirty="0" smtClean="0"/>
          </a:p>
          <a:p>
            <a:pPr>
              <a:buFont typeface="Wingdings" pitchFamily="2" charset="2"/>
              <a:buChar char="Ø"/>
            </a:pPr>
            <a:r>
              <a:rPr lang="el-GR" sz="3200" u="sng" dirty="0" smtClean="0">
                <a:hlinkClick r:id="rId2"/>
              </a:rPr>
              <a:t>http</a:t>
            </a:r>
            <a:r>
              <a:rPr lang="el-GR" sz="3200" u="sng" dirty="0">
                <a:hlinkClick r:id="rId2"/>
              </a:rPr>
              <a:t>://</a:t>
            </a:r>
            <a:r>
              <a:rPr lang="el-GR" sz="3200" u="sng" dirty="0" smtClean="0">
                <a:hlinkClick r:id="rId2"/>
              </a:rPr>
              <a:t>epagelmata.oaed.gr/show.php</a:t>
            </a:r>
            <a:endParaRPr lang="el-GR" sz="3200" u="sng" dirty="0" smtClean="0"/>
          </a:p>
          <a:p>
            <a:pPr>
              <a:buFont typeface="Wingdings" pitchFamily="2" charset="2"/>
              <a:buChar char="Ø"/>
            </a:pPr>
            <a:r>
              <a:rPr lang="en-US" sz="3200" u="sng" dirty="0" smtClean="0">
                <a:hlinkClick r:id="rId3"/>
              </a:rPr>
              <a:t>http://www.sep4u.gr/</a:t>
            </a:r>
            <a:endParaRPr lang="en-US" sz="3200" u="sng" dirty="0" smtClean="0"/>
          </a:p>
          <a:p>
            <a:pPr>
              <a:buFont typeface="Wingdings" pitchFamily="2" charset="2"/>
              <a:buChar char="Ø"/>
            </a:pPr>
            <a:r>
              <a:rPr lang="en-US" sz="3200" u="sng" dirty="0" smtClean="0">
                <a:hlinkClick r:id="rId4"/>
              </a:rPr>
              <a:t>http://eoppep.gr/teens</a:t>
            </a:r>
            <a:endParaRPr lang="en-US" sz="3200" u="sng" dirty="0" smtClean="0"/>
          </a:p>
          <a:p>
            <a:pPr marL="0" indent="0">
              <a:buNone/>
            </a:pPr>
            <a:endParaRPr lang="en-US" sz="3200" u="sng" dirty="0"/>
          </a:p>
          <a:p>
            <a:pPr marL="0" indent="0">
              <a:buNone/>
            </a:pPr>
            <a:r>
              <a:rPr lang="el-GR" sz="3200" dirty="0"/>
              <a:t/>
            </a:r>
            <a:br>
              <a:rPr lang="el-GR" sz="3200" dirty="0"/>
            </a:br>
            <a:endParaRPr lang="el-GR" sz="3200" b="1" dirty="0" smtClean="0"/>
          </a:p>
          <a:p>
            <a:pPr marL="0" indent="0">
              <a:buNone/>
            </a:pPr>
            <a:r>
              <a:rPr lang="en-US" b="1" dirty="0" smtClean="0"/>
              <a:t>  </a:t>
            </a:r>
            <a:endParaRPr lang="el-GR" b="1" dirty="0" smtClean="0"/>
          </a:p>
          <a:p>
            <a:pPr>
              <a:buFont typeface="Wingdings" pitchFamily="2" charset="2"/>
              <a:buChar char="Ø"/>
            </a:pPr>
            <a:endParaRPr lang="el-GR" b="1" dirty="0"/>
          </a:p>
          <a:p>
            <a:pPr marL="0" indent="0">
              <a:buNone/>
            </a:pPr>
            <a:endParaRPr lang="el-GR" dirty="0"/>
          </a:p>
        </p:txBody>
      </p:sp>
      <p:sp>
        <p:nvSpPr>
          <p:cNvPr id="4" name="TextBox 3"/>
          <p:cNvSpPr txBox="1"/>
          <p:nvPr/>
        </p:nvSpPr>
        <p:spPr>
          <a:xfrm>
            <a:off x="4932040" y="5612921"/>
            <a:ext cx="3240360" cy="1015663"/>
          </a:xfrm>
          <a:prstGeom prst="rect">
            <a:avLst/>
          </a:prstGeom>
          <a:noFill/>
        </p:spPr>
        <p:txBody>
          <a:bodyPr wrap="square" rtlCol="0">
            <a:spAutoFit/>
          </a:bodyPr>
          <a:lstStyle/>
          <a:p>
            <a:r>
              <a:rPr lang="el-GR" b="1" dirty="0" smtClean="0"/>
              <a:t>Επιμέλεια παρουσίασης: </a:t>
            </a:r>
          </a:p>
          <a:p>
            <a:pPr marL="285750" indent="-285750">
              <a:buFont typeface="Arial" pitchFamily="34" charset="0"/>
              <a:buChar char="•"/>
            </a:pPr>
            <a:r>
              <a:rPr lang="el-GR" sz="1400" i="1" dirty="0" smtClean="0">
                <a:latin typeface="Arial Black" pitchFamily="34" charset="0"/>
              </a:rPr>
              <a:t>Γκίκας Νικόλαος</a:t>
            </a:r>
          </a:p>
          <a:p>
            <a:pPr marL="285750" indent="-285750">
              <a:buFont typeface="Arial" pitchFamily="34" charset="0"/>
              <a:buChar char="•"/>
            </a:pPr>
            <a:r>
              <a:rPr lang="el-GR" sz="1400" i="1" dirty="0" smtClean="0">
                <a:latin typeface="Arial Black" pitchFamily="34" charset="0"/>
              </a:rPr>
              <a:t>Δελή Μαριαλένα</a:t>
            </a:r>
          </a:p>
          <a:p>
            <a:pPr marL="285750" indent="-285750">
              <a:buFont typeface="Arial" pitchFamily="34" charset="0"/>
              <a:buChar char="•"/>
            </a:pPr>
            <a:r>
              <a:rPr lang="el-GR" sz="1400" i="1" dirty="0" smtClean="0">
                <a:latin typeface="Arial Black" pitchFamily="34" charset="0"/>
              </a:rPr>
              <a:t>Βόγγλη Ηλιάνα</a:t>
            </a:r>
            <a:endParaRPr lang="el-GR" sz="1400" i="1" dirty="0">
              <a:latin typeface="Arial Black" pitchFamily="34" charset="0"/>
            </a:endParaRPr>
          </a:p>
        </p:txBody>
      </p:sp>
      <p:sp>
        <p:nvSpPr>
          <p:cNvPr id="5" name="Cube 4"/>
          <p:cNvSpPr/>
          <p:nvPr/>
        </p:nvSpPr>
        <p:spPr>
          <a:xfrm>
            <a:off x="4211960" y="5013176"/>
            <a:ext cx="4536504" cy="1728192"/>
          </a:xfrm>
          <a:prstGeom prst="cube">
            <a:avLst/>
          </a:prstGeom>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TextBox 5"/>
          <p:cNvSpPr txBox="1"/>
          <p:nvPr/>
        </p:nvSpPr>
        <p:spPr>
          <a:xfrm>
            <a:off x="4824028" y="5612921"/>
            <a:ext cx="3456384" cy="1015663"/>
          </a:xfrm>
          <a:prstGeom prst="rect">
            <a:avLst/>
          </a:prstGeom>
          <a:noFill/>
        </p:spPr>
        <p:txBody>
          <a:bodyPr wrap="square" rtlCol="0">
            <a:spAutoFit/>
          </a:bodyPr>
          <a:lstStyle/>
          <a:p>
            <a:r>
              <a:rPr lang="el-GR" b="1" dirty="0" smtClean="0"/>
              <a:t>Επιμέλεια παρουσίασης: </a:t>
            </a:r>
          </a:p>
          <a:p>
            <a:pPr marL="285750" indent="-285750">
              <a:buFont typeface="Arial" pitchFamily="34" charset="0"/>
              <a:buChar char="•"/>
            </a:pPr>
            <a:r>
              <a:rPr lang="el-GR" sz="1400" i="1" dirty="0" smtClean="0">
                <a:latin typeface="Arial Black" pitchFamily="34" charset="0"/>
              </a:rPr>
              <a:t>Γκίκας Νικόλαος</a:t>
            </a:r>
          </a:p>
          <a:p>
            <a:pPr marL="285750" indent="-285750">
              <a:buFont typeface="Arial" pitchFamily="34" charset="0"/>
              <a:buChar char="•"/>
            </a:pPr>
            <a:r>
              <a:rPr lang="el-GR" sz="1400" i="1" dirty="0" smtClean="0">
                <a:latin typeface="Arial Black" pitchFamily="34" charset="0"/>
              </a:rPr>
              <a:t>Δελή Μαριαλένα</a:t>
            </a:r>
          </a:p>
          <a:p>
            <a:pPr marL="285750" indent="-285750">
              <a:buFont typeface="Arial" pitchFamily="34" charset="0"/>
              <a:buChar char="•"/>
            </a:pPr>
            <a:r>
              <a:rPr lang="el-GR" sz="1400" i="1" dirty="0" smtClean="0">
                <a:latin typeface="Arial Black" pitchFamily="34" charset="0"/>
              </a:rPr>
              <a:t>Βόγγλη Ηλιάνα</a:t>
            </a:r>
            <a:endParaRPr lang="el-GR" sz="1400" i="1" dirty="0">
              <a:latin typeface="Arial Black" pitchFamily="34" charset="0"/>
            </a:endParaRPr>
          </a:p>
        </p:txBody>
      </p:sp>
    </p:spTree>
    <p:extLst>
      <p:ext uri="{BB962C8B-B14F-4D97-AF65-F5344CB8AC3E}">
        <p14:creationId xmlns:p14="http://schemas.microsoft.com/office/powerpoint/2010/main" xmlns="" val="20101354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chemeClr val="accent4"/>
                </a:solidFill>
              </a:rPr>
              <a:t>             </a:t>
            </a:r>
            <a:r>
              <a:rPr lang="el-GR" b="1" i="1" dirty="0" smtClean="0">
                <a:solidFill>
                  <a:schemeClr val="accent4"/>
                </a:solidFill>
              </a:rPr>
              <a:t>Συνθήκες Εργασίας</a:t>
            </a:r>
            <a:r>
              <a:rPr lang="en-US" b="1" i="1" dirty="0" smtClean="0">
                <a:solidFill>
                  <a:schemeClr val="accent4"/>
                </a:solidFill>
              </a:rPr>
              <a:t> </a:t>
            </a:r>
            <a:endParaRPr lang="el-GR" i="1" dirty="0">
              <a:solidFill>
                <a:schemeClr val="accent4"/>
              </a:solidFill>
            </a:endParaRPr>
          </a:p>
        </p:txBody>
      </p:sp>
      <p:sp>
        <p:nvSpPr>
          <p:cNvPr id="5" name="Content Placeholder 4"/>
          <p:cNvSpPr>
            <a:spLocks noGrp="1"/>
          </p:cNvSpPr>
          <p:nvPr>
            <p:ph idx="1"/>
          </p:nvPr>
        </p:nvSpPr>
        <p:spPr>
          <a:xfrm>
            <a:off x="457200" y="1340768"/>
            <a:ext cx="8229600" cy="5136232"/>
          </a:xfrm>
        </p:spPr>
        <p:txBody>
          <a:bodyPr>
            <a:normAutofit/>
          </a:bodyPr>
          <a:lstStyle/>
          <a:p>
            <a:pPr marL="0" indent="0" algn="ctr">
              <a:buNone/>
            </a:pPr>
            <a:r>
              <a:rPr lang="el-GR" sz="1800" dirty="0"/>
              <a:t/>
            </a:r>
            <a:br>
              <a:rPr lang="el-GR" sz="1800" dirty="0"/>
            </a:br>
            <a:r>
              <a:rPr lang="el-GR" sz="1800" dirty="0"/>
              <a:t>Οι συνθήκες εργασίας ποικίλλουν ανάλογα με τον τομέα στον οποίο δραστηριοποιείται. Όταν ασχολείται με ερευνητικό  έργο, </a:t>
            </a:r>
            <a:r>
              <a:rPr lang="el-GR" sz="1800" b="1" dirty="0"/>
              <a:t>συνεργάζεται με πανεπιστήμια, ερευνητικούς φορείς και ιδρύματα, κοινωνικές υπηρεσίες, και μελετά τη σύγχρονη βιβλιογραφία</a:t>
            </a:r>
            <a:r>
              <a:rPr lang="el-GR" sz="1800" dirty="0"/>
              <a:t>. Είναι αναγκασμένος να μετακινείται συχνά και να εργάζεται υπερωριακά προκειμένου να συλλέξει υλικό για τις έρευνές του. Συχνά, </a:t>
            </a:r>
            <a:r>
              <a:rPr lang="el-GR" sz="1800" b="1" dirty="0"/>
              <a:t>χρειάζεται να εργάζεται μόνος του </a:t>
            </a:r>
            <a:r>
              <a:rPr lang="el-GR" sz="1800" dirty="0"/>
              <a:t>σε γραφείο, </a:t>
            </a:r>
            <a:r>
              <a:rPr lang="el-GR" sz="1800" b="1" dirty="0"/>
              <a:t>προκειμένου</a:t>
            </a:r>
            <a:r>
              <a:rPr lang="el-GR" sz="1800" dirty="0"/>
              <a:t> να επεξεργαστεί τα στοιχεία που έχει στη διάθεσή του και </a:t>
            </a:r>
            <a:r>
              <a:rPr lang="el-GR" sz="1800" b="1" dirty="0"/>
              <a:t>να συμβάλει στην ανάπτυξη της γνώσης σχετικά με τα κοινωνικά προβλήματα που προκύπτουν από τις σύγχρονες μορφές της </a:t>
            </a:r>
            <a:r>
              <a:rPr lang="el-GR" sz="1800" b="1" dirty="0" smtClean="0"/>
              <a:t>εγκληματικότητας</a:t>
            </a:r>
            <a:r>
              <a:rPr lang="en-US" sz="1800" b="1" dirty="0" smtClean="0"/>
              <a:t>.</a:t>
            </a:r>
            <a:endParaRPr lang="el-GR" sz="1800" b="1" dirty="0"/>
          </a:p>
        </p:txBody>
      </p:sp>
    </p:spTree>
    <p:extLst>
      <p:ext uri="{BB962C8B-B14F-4D97-AF65-F5344CB8AC3E}">
        <p14:creationId xmlns:p14="http://schemas.microsoft.com/office/powerpoint/2010/main" xmlns="" val="2818291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229600" cy="990600"/>
          </a:xfrm>
        </p:spPr>
        <p:txBody>
          <a:bodyPr>
            <a:normAutofit fontScale="90000"/>
          </a:bodyPr>
          <a:lstStyle/>
          <a:p>
            <a:pPr algn="ctr"/>
            <a:r>
              <a:rPr lang="el-GR" b="1" dirty="0">
                <a:solidFill>
                  <a:schemeClr val="accent4"/>
                </a:solidFill>
              </a:rPr>
              <a:t>Ιδιαίτερα Προσωπικά Χαρακτηριστικά και Ικανότητες</a:t>
            </a:r>
            <a:endParaRPr lang="el-GR" dirty="0">
              <a:solidFill>
                <a:schemeClr val="accent4"/>
              </a:solidFill>
            </a:endParaRPr>
          </a:p>
        </p:txBody>
      </p:sp>
      <p:sp>
        <p:nvSpPr>
          <p:cNvPr id="3" name="Content Placeholder 2"/>
          <p:cNvSpPr>
            <a:spLocks noGrp="1"/>
          </p:cNvSpPr>
          <p:nvPr>
            <p:ph idx="1"/>
          </p:nvPr>
        </p:nvSpPr>
        <p:spPr>
          <a:xfrm>
            <a:off x="457200" y="1484784"/>
            <a:ext cx="8229600" cy="4992216"/>
          </a:xfrm>
        </p:spPr>
        <p:txBody>
          <a:bodyPr>
            <a:normAutofit fontScale="92500" lnSpcReduction="10000"/>
          </a:bodyPr>
          <a:lstStyle/>
          <a:p>
            <a:pPr marL="0" indent="0">
              <a:buNone/>
            </a:pPr>
            <a:endParaRPr lang="en-US" sz="1800" dirty="0" smtClean="0"/>
          </a:p>
          <a:p>
            <a:pPr marL="0" indent="0">
              <a:buNone/>
            </a:pPr>
            <a:r>
              <a:rPr lang="el-GR" dirty="0" smtClean="0"/>
              <a:t>Η </a:t>
            </a:r>
            <a:r>
              <a:rPr lang="el-GR" dirty="0"/>
              <a:t>υψηλή επιστημονική του κατάρτιση, το ενδιαφέρον για την έρευνα και η ικανότητα ανάλυσης και σύνθεσης χαρακτηρίζουν τον </a:t>
            </a:r>
            <a:r>
              <a:rPr lang="el-GR" b="1" dirty="0"/>
              <a:t>κοινωνιολόγο με ειδίκευση στην εγκληματολογία</a:t>
            </a:r>
            <a:r>
              <a:rPr lang="el-GR" dirty="0"/>
              <a:t>. Επίσης, πρέπει να </a:t>
            </a:r>
            <a:r>
              <a:rPr lang="el-GR" dirty="0" smtClean="0"/>
              <a:t>διαθέτει:</a:t>
            </a:r>
          </a:p>
          <a:p>
            <a:pPr>
              <a:buFont typeface="Wingdings" pitchFamily="2" charset="2"/>
              <a:buChar char="Ø"/>
            </a:pPr>
            <a:r>
              <a:rPr lang="el-GR" sz="3500" dirty="0" smtClean="0"/>
              <a:t> </a:t>
            </a:r>
            <a:r>
              <a:rPr lang="el-GR" sz="3500" b="1" dirty="0"/>
              <a:t>υψηλό πνευματικό </a:t>
            </a:r>
            <a:r>
              <a:rPr lang="el-GR" sz="3500" b="1" dirty="0" smtClean="0"/>
              <a:t>επίπεδο</a:t>
            </a:r>
          </a:p>
          <a:p>
            <a:pPr>
              <a:buFont typeface="Wingdings" pitchFamily="2" charset="2"/>
              <a:buChar char="Ø"/>
            </a:pPr>
            <a:r>
              <a:rPr lang="el-GR" sz="3500" b="1" dirty="0" smtClean="0"/>
              <a:t> </a:t>
            </a:r>
            <a:r>
              <a:rPr lang="el-GR" sz="3500" b="1" dirty="0"/>
              <a:t>κριτική </a:t>
            </a:r>
            <a:r>
              <a:rPr lang="el-GR" sz="3500" b="1" dirty="0" smtClean="0"/>
              <a:t>σκέψη</a:t>
            </a:r>
            <a:endParaRPr lang="el-GR" sz="3500" b="1" dirty="0"/>
          </a:p>
          <a:p>
            <a:pPr>
              <a:buFont typeface="Wingdings" pitchFamily="2" charset="2"/>
              <a:buChar char="Ø"/>
            </a:pPr>
            <a:r>
              <a:rPr lang="el-GR" sz="3500" b="1" dirty="0" smtClean="0"/>
              <a:t> ευρύτητα πνεύματος</a:t>
            </a:r>
          </a:p>
          <a:p>
            <a:pPr>
              <a:buFont typeface="Wingdings" pitchFamily="2" charset="2"/>
              <a:buChar char="Ø"/>
            </a:pPr>
            <a:r>
              <a:rPr lang="el-GR" sz="3500" b="1" dirty="0" smtClean="0"/>
              <a:t> δημιουργικότητα</a:t>
            </a:r>
          </a:p>
          <a:p>
            <a:pPr>
              <a:buFont typeface="Wingdings" pitchFamily="2" charset="2"/>
              <a:buChar char="Ø"/>
            </a:pPr>
            <a:r>
              <a:rPr lang="el-GR" sz="3500" b="1" dirty="0" smtClean="0"/>
              <a:t> </a:t>
            </a:r>
            <a:r>
              <a:rPr lang="el-GR" sz="3500" b="1" dirty="0"/>
              <a:t>μεθοδικότητα </a:t>
            </a:r>
          </a:p>
          <a:p>
            <a:pPr>
              <a:buFont typeface="Wingdings" pitchFamily="2" charset="2"/>
              <a:buChar char="Ø"/>
            </a:pPr>
            <a:r>
              <a:rPr lang="el-GR" sz="3500" b="1" dirty="0" smtClean="0"/>
              <a:t> συνέπεια</a:t>
            </a:r>
            <a:endParaRPr lang="el-GR" sz="3500" dirty="0"/>
          </a:p>
        </p:txBody>
      </p:sp>
    </p:spTree>
    <p:extLst>
      <p:ext uri="{BB962C8B-B14F-4D97-AF65-F5344CB8AC3E}">
        <p14:creationId xmlns:p14="http://schemas.microsoft.com/office/powerpoint/2010/main" xmlns="" val="355748685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 fill="hold"/>
                                        <p:tgtEl>
                                          <p:spTgt spid="2"/>
                                        </p:tgtEl>
                                        <p:attrNameLst>
                                          <p:attrName>ppt_x</p:attrName>
                                        </p:attrNameLst>
                                      </p:cBhvr>
                                      <p:tavLst>
                                        <p:tav tm="0">
                                          <p:val>
                                            <p:strVal val="#ppt_x"/>
                                          </p:val>
                                        </p:tav>
                                        <p:tav tm="100000">
                                          <p:val>
                                            <p:strVal val="#ppt_x"/>
                                          </p:val>
                                        </p:tav>
                                      </p:tavLst>
                                    </p:anim>
                                    <p:anim calcmode="lin" valueType="num">
                                      <p:cBhvr additive="base">
                                        <p:cTn id="8" dur="1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8229600" cy="4876800"/>
          </a:xfrm>
        </p:spPr>
        <p:txBody>
          <a:bodyPr>
            <a:normAutofit fontScale="92500" lnSpcReduction="10000"/>
          </a:bodyPr>
          <a:lstStyle/>
          <a:p>
            <a:pPr marL="0" indent="0">
              <a:buNone/>
            </a:pPr>
            <a:r>
              <a:rPr lang="el-GR" b="1" dirty="0">
                <a:solidFill>
                  <a:schemeClr val="tx2"/>
                </a:solidFill>
              </a:rPr>
              <a:t> </a:t>
            </a:r>
            <a:r>
              <a:rPr lang="el-GR" sz="3000" b="1" dirty="0" smtClean="0">
                <a:solidFill>
                  <a:schemeClr val="tx2"/>
                </a:solidFill>
              </a:rPr>
              <a:t>Ακόμη,βασικές προϋποθέσεις για την άσκηση του επαγγέλματος αποτελούν: </a:t>
            </a:r>
          </a:p>
          <a:p>
            <a:pPr>
              <a:buFont typeface="Wingdings" pitchFamily="2" charset="2"/>
              <a:buChar char="Ø"/>
            </a:pPr>
            <a:r>
              <a:rPr lang="el-GR" sz="1900" b="1" dirty="0" smtClean="0"/>
              <a:t>η </a:t>
            </a:r>
            <a:r>
              <a:rPr lang="el-GR" sz="1900" b="1" dirty="0"/>
              <a:t>ικανότητα για ανάληψη </a:t>
            </a:r>
            <a:r>
              <a:rPr lang="el-GR" sz="1900" b="1" dirty="0" smtClean="0"/>
              <a:t>πρωτοβουλιών,</a:t>
            </a:r>
          </a:p>
          <a:p>
            <a:pPr>
              <a:buFont typeface="Wingdings" pitchFamily="2" charset="2"/>
              <a:buChar char="Ø"/>
            </a:pPr>
            <a:r>
              <a:rPr lang="el-GR" sz="1900" b="1" dirty="0" smtClean="0"/>
              <a:t>η υπευθυνότητα</a:t>
            </a:r>
          </a:p>
          <a:p>
            <a:pPr>
              <a:buFont typeface="Wingdings" pitchFamily="2" charset="2"/>
              <a:buChar char="Ø"/>
            </a:pPr>
            <a:r>
              <a:rPr lang="el-GR" sz="1900" b="1" dirty="0" smtClean="0"/>
              <a:t> </a:t>
            </a:r>
            <a:r>
              <a:rPr lang="el-GR" sz="1900" b="1" dirty="0"/>
              <a:t>ο σεβασμός στη διαφορετικότητα </a:t>
            </a:r>
            <a:endParaRPr lang="el-GR" sz="1900" b="1" dirty="0" smtClean="0"/>
          </a:p>
          <a:p>
            <a:pPr>
              <a:buFont typeface="Wingdings" pitchFamily="2" charset="2"/>
              <a:buChar char="Ø"/>
            </a:pPr>
            <a:r>
              <a:rPr lang="el-GR" sz="1900" b="1" dirty="0" smtClean="0"/>
              <a:t>το </a:t>
            </a:r>
            <a:r>
              <a:rPr lang="el-GR" sz="1900" b="1" dirty="0"/>
              <a:t>επιστημονικό ήθος </a:t>
            </a:r>
            <a:endParaRPr lang="el-GR" sz="1900" b="1" dirty="0" smtClean="0"/>
          </a:p>
          <a:p>
            <a:pPr marL="0" indent="0">
              <a:buNone/>
            </a:pPr>
            <a:r>
              <a:rPr lang="el-GR" b="1" dirty="0" smtClean="0"/>
              <a:t/>
            </a:r>
            <a:br>
              <a:rPr lang="el-GR" b="1" dirty="0" smtClean="0"/>
            </a:br>
            <a:r>
              <a:rPr lang="el-GR" sz="3000" b="1" dirty="0" err="1" smtClean="0">
                <a:solidFill>
                  <a:schemeClr val="tx2"/>
                </a:solidFill>
              </a:rPr>
              <a:t>Επιπλέον,διευκόλυνση</a:t>
            </a:r>
            <a:r>
              <a:rPr lang="el-GR" sz="3000" b="1" dirty="0" smtClean="0">
                <a:solidFill>
                  <a:schemeClr val="tx2"/>
                </a:solidFill>
              </a:rPr>
              <a:t> </a:t>
            </a:r>
            <a:r>
              <a:rPr lang="el-GR" sz="3000" b="1" dirty="0" smtClean="0">
                <a:solidFill>
                  <a:schemeClr val="tx2"/>
                </a:solidFill>
              </a:rPr>
              <a:t>της εργασίάς του παρέχουν:</a:t>
            </a:r>
            <a:endParaRPr lang="el-GR" dirty="0" smtClean="0">
              <a:solidFill>
                <a:schemeClr val="tx2"/>
              </a:solidFill>
            </a:endParaRPr>
          </a:p>
          <a:p>
            <a:pPr>
              <a:buFont typeface="Wingdings" pitchFamily="2" charset="2"/>
              <a:buChar char="Ø"/>
            </a:pPr>
            <a:r>
              <a:rPr lang="el-GR" sz="1900" b="1" dirty="0" smtClean="0"/>
              <a:t>η </a:t>
            </a:r>
            <a:r>
              <a:rPr lang="el-GR" sz="1900" b="1" dirty="0"/>
              <a:t>δυνατότητα συχνών μετακινήσεων για τη διεξαγωγή των ερευνών του, </a:t>
            </a:r>
            <a:endParaRPr lang="el-GR" sz="1900" b="1" dirty="0" smtClean="0"/>
          </a:p>
          <a:p>
            <a:pPr>
              <a:buFont typeface="Wingdings" pitchFamily="2" charset="2"/>
              <a:buChar char="Ø"/>
            </a:pPr>
            <a:r>
              <a:rPr lang="el-GR" sz="1900" b="1" dirty="0" smtClean="0"/>
              <a:t>οι </a:t>
            </a:r>
            <a:r>
              <a:rPr lang="el-GR" sz="1900" b="1" dirty="0"/>
              <a:t>επικοινωνιακές </a:t>
            </a:r>
            <a:r>
              <a:rPr lang="el-GR" sz="1900" b="1" dirty="0" smtClean="0"/>
              <a:t>δεξιότητες,</a:t>
            </a:r>
          </a:p>
          <a:p>
            <a:pPr>
              <a:buFont typeface="Wingdings" pitchFamily="2" charset="2"/>
              <a:buChar char="Ø"/>
            </a:pPr>
            <a:r>
              <a:rPr lang="el-GR" sz="1900" b="1" dirty="0" smtClean="0"/>
              <a:t>η </a:t>
            </a:r>
            <a:r>
              <a:rPr lang="el-GR" sz="1900" b="1" dirty="0"/>
              <a:t>γνώση ξένων </a:t>
            </a:r>
            <a:r>
              <a:rPr lang="el-GR" sz="1900" b="1" dirty="0" smtClean="0"/>
              <a:t>γλωσσών</a:t>
            </a:r>
          </a:p>
          <a:p>
            <a:pPr>
              <a:buFont typeface="Wingdings" pitchFamily="2" charset="2"/>
              <a:buChar char="Ø"/>
            </a:pPr>
            <a:r>
              <a:rPr lang="el-GR" sz="1900" b="1" dirty="0" smtClean="0"/>
              <a:t> </a:t>
            </a:r>
            <a:r>
              <a:rPr lang="el-GR" sz="1900" b="1" dirty="0"/>
              <a:t>η επιδεξιότητα στη χρήση βασικών προγραμμάτων στον ηλεκτρονικό υπολογιστή</a:t>
            </a:r>
            <a:r>
              <a:rPr lang="el-GR" dirty="0"/>
              <a:t> </a:t>
            </a:r>
          </a:p>
        </p:txBody>
      </p:sp>
    </p:spTree>
    <p:extLst>
      <p:ext uri="{BB962C8B-B14F-4D97-AF65-F5344CB8AC3E}">
        <p14:creationId xmlns:p14="http://schemas.microsoft.com/office/powerpoint/2010/main" xmlns="" val="27733020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591344"/>
          </a:xfrm>
        </p:spPr>
        <p:txBody>
          <a:bodyPr>
            <a:normAutofit fontScale="90000"/>
          </a:bodyPr>
          <a:lstStyle/>
          <a:p>
            <a:pPr algn="ctr"/>
            <a:r>
              <a:rPr lang="en-US" b="1" dirty="0" smtClean="0"/>
              <a:t> </a:t>
            </a:r>
            <a:r>
              <a:rPr lang="el-GR" sz="5300" b="1" dirty="0" smtClean="0">
                <a:solidFill>
                  <a:schemeClr val="accent4"/>
                </a:solidFill>
              </a:rPr>
              <a:t>Σπουδές</a:t>
            </a:r>
            <a:r>
              <a:rPr lang="el-GR" dirty="0"/>
              <a:t/>
            </a:r>
            <a:br>
              <a:rPr lang="el-GR" dirty="0"/>
            </a:br>
            <a:endParaRPr lang="el-GR" dirty="0"/>
          </a:p>
        </p:txBody>
      </p:sp>
      <p:sp>
        <p:nvSpPr>
          <p:cNvPr id="3" name="Content Placeholder 2"/>
          <p:cNvSpPr>
            <a:spLocks noGrp="1"/>
          </p:cNvSpPr>
          <p:nvPr>
            <p:ph idx="1"/>
          </p:nvPr>
        </p:nvSpPr>
        <p:spPr>
          <a:xfrm>
            <a:off x="457200" y="980728"/>
            <a:ext cx="8229600" cy="5496272"/>
          </a:xfrm>
        </p:spPr>
        <p:txBody>
          <a:bodyPr>
            <a:noAutofit/>
          </a:bodyPr>
          <a:lstStyle/>
          <a:p>
            <a:pPr algn="ctr"/>
            <a:r>
              <a:rPr lang="el-GR" sz="3200" dirty="0" smtClean="0"/>
              <a:t>Σπουδές </a:t>
            </a:r>
            <a:r>
              <a:rPr lang="el-GR" sz="3200" dirty="0"/>
              <a:t>παρέχονται από τον τομέα Εγκληματολογίας </a:t>
            </a:r>
            <a:r>
              <a:rPr lang="el-GR" sz="3200" b="1" dirty="0"/>
              <a:t>του τμήματος Κοινωνιολογίας του Παντείου Πανεπιστημίου</a:t>
            </a:r>
            <a:r>
              <a:rPr lang="el-GR" sz="3200" dirty="0"/>
              <a:t>, όπου η φοίτηση διαρκεί </a:t>
            </a:r>
            <a:r>
              <a:rPr lang="el-GR" sz="3200" b="1" dirty="0"/>
              <a:t>τέσσερα έτη</a:t>
            </a:r>
            <a:r>
              <a:rPr lang="el-GR" sz="3200" dirty="0"/>
              <a:t> και διδάσκονται εγκληματολογικές θεωρίες και θέματα εγκληματολογικής κοινωνιολογίας και πρόληψης του </a:t>
            </a:r>
            <a:r>
              <a:rPr lang="el-GR" sz="3200" dirty="0" smtClean="0"/>
              <a:t>εγκλήματος</a:t>
            </a:r>
            <a:r>
              <a:rPr lang="en-US" sz="3200" dirty="0" smtClean="0"/>
              <a:t>.</a:t>
            </a:r>
            <a:endParaRPr lang="el-GR" sz="3200" dirty="0"/>
          </a:p>
        </p:txBody>
      </p:sp>
    </p:spTree>
    <p:extLst>
      <p:ext uri="{BB962C8B-B14F-4D97-AF65-F5344CB8AC3E}">
        <p14:creationId xmlns:p14="http://schemas.microsoft.com/office/powerpoint/2010/main" xmlns="" val="207796642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l-GR" b="1" dirty="0" smtClean="0">
                <a:solidFill>
                  <a:schemeClr val="accent4"/>
                </a:solidFill>
              </a:rPr>
              <a:t>Πρόγραμμα Μεταπτυχιακών Σπουδών</a:t>
            </a:r>
            <a:endParaRPr lang="el-GR" b="1" dirty="0">
              <a:solidFill>
                <a:schemeClr val="accent4"/>
              </a:solidFill>
            </a:endParaRPr>
          </a:p>
        </p:txBody>
      </p:sp>
      <p:sp>
        <p:nvSpPr>
          <p:cNvPr id="3" name="Content Placeholder 2"/>
          <p:cNvSpPr>
            <a:spLocks noGrp="1"/>
          </p:cNvSpPr>
          <p:nvPr>
            <p:ph idx="1"/>
          </p:nvPr>
        </p:nvSpPr>
        <p:spPr/>
        <p:txBody>
          <a:bodyPr>
            <a:normAutofit fontScale="92500" lnSpcReduction="20000"/>
          </a:bodyPr>
          <a:lstStyle/>
          <a:p>
            <a:pPr algn="ctr"/>
            <a:r>
              <a:rPr lang="el-GR" b="1" dirty="0"/>
              <a:t>Ιδιαίτερη εντρύφηση στις μορφές εγκληματικότητας</a:t>
            </a:r>
            <a:r>
              <a:rPr lang="el-GR" dirty="0"/>
              <a:t>, όπως η σεξουαλική βία, το οικονομικό έγκλημα, και στην αντεγκληματική πολιτική</a:t>
            </a:r>
            <a:r>
              <a:rPr lang="el-GR" b="1" dirty="0"/>
              <a:t> προσφέρεται κυρίως από το Πρόγραμμα Μεταπτυχιακών Σπουδών (Π.Μ.Σ.) </a:t>
            </a:r>
            <a:r>
              <a:rPr lang="el-GR" dirty="0"/>
              <a:t>με τίτλο «Η σύγχρονη εγκληματικότητα και η αντιμετώπισή της». Για την εισαγωγή στο πρόγραμμα </a:t>
            </a:r>
            <a:r>
              <a:rPr lang="el-GR" b="1" dirty="0"/>
              <a:t>απαραίτητη προϋπόθεση είναι η επαρκής γνώση της αγγλικής ή της γαλλικής γλώσσας</a:t>
            </a:r>
            <a:r>
              <a:rPr lang="el-GR" dirty="0"/>
              <a:t>. Επίσης, όλοι οι υποψήφιοι υποβάλλονται </a:t>
            </a:r>
            <a:r>
              <a:rPr lang="el-GR" b="1" dirty="0"/>
              <a:t>σε γραπτές εξετάσεις τον Σεπτέμβριο στις ακόλουθες γνωστικές περιοχές: α) Εισαγωγή στην Εγκληματολογία, β) Εγκληματολογική Θεωρία και γ) Εμπειρική Εγκληματολογία</a:t>
            </a:r>
            <a:r>
              <a:rPr lang="el-GR" dirty="0"/>
              <a:t>. Στο ΠΜΣ γίνονται δεκτοί πτυχιούχοι Τμημάτων Κοινωνικών και Ανθρωπιστικών Επιστημών ελληνικών ΑΕΙ, ή ισοτίμων προς αυτά εκπαιδευτικών ιδρυμάτων της αλλοδαπής. Υποψηφιότητα μπορούν επίσης να υποβάλουν οι πτυχιούχοι συναφών Τμημάτων των ΤΕΙ, καθώς και οι επί πτυχίω φοιτητές των ανωτέρω Τμημάτων</a:t>
            </a:r>
          </a:p>
        </p:txBody>
      </p:sp>
    </p:spTree>
    <p:extLst>
      <p:ext uri="{BB962C8B-B14F-4D97-AF65-F5344CB8AC3E}">
        <p14:creationId xmlns:p14="http://schemas.microsoft.com/office/powerpoint/2010/main" xmlns="" val="321201887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990600"/>
          </a:xfrm>
        </p:spPr>
        <p:txBody>
          <a:bodyPr>
            <a:normAutofit fontScale="90000"/>
          </a:bodyPr>
          <a:lstStyle/>
          <a:p>
            <a:pPr algn="ctr"/>
            <a:r>
              <a:rPr lang="el-GR" b="1" dirty="0" smtClean="0">
                <a:solidFill>
                  <a:schemeClr val="accent4"/>
                </a:solidFill>
              </a:rPr>
              <a:t>Πρόγραμμα Μεταπτυχιακών Σπουδών</a:t>
            </a:r>
            <a:endParaRPr lang="el-GR" b="1" dirty="0">
              <a:solidFill>
                <a:schemeClr val="accent4"/>
              </a:solidFill>
            </a:endParaRPr>
          </a:p>
        </p:txBody>
      </p:sp>
      <p:sp>
        <p:nvSpPr>
          <p:cNvPr id="3" name="Content Placeholder 2"/>
          <p:cNvSpPr>
            <a:spLocks noGrp="1"/>
          </p:cNvSpPr>
          <p:nvPr>
            <p:ph idx="1"/>
          </p:nvPr>
        </p:nvSpPr>
        <p:spPr/>
        <p:txBody>
          <a:bodyPr>
            <a:noAutofit/>
          </a:bodyPr>
          <a:lstStyle/>
          <a:p>
            <a:pPr algn="ctr"/>
            <a:r>
              <a:rPr lang="el-GR" sz="2000" dirty="0" smtClean="0"/>
              <a:t>Η </a:t>
            </a:r>
            <a:r>
              <a:rPr lang="el-GR" sz="2000" dirty="0"/>
              <a:t>φοίτηση στο πρόγραμμα είναι </a:t>
            </a:r>
            <a:r>
              <a:rPr lang="el-GR" sz="2000" b="1" dirty="0"/>
              <a:t>διετούς διάρκειας </a:t>
            </a:r>
            <a:r>
              <a:rPr lang="el-GR" sz="2000" dirty="0"/>
              <a:t>και παρέχεται αναγνωρισμένος τίτλος μεταπτυχιακών σπουδών. Η οργάνωση και η δομή του προγράμματος προσφέρουν εξειδίκευση σε θέματα σύγχρονης εγκληματικότητας και αντεγκληματικής πολιτικής όπως έχει τεθεί από τη σύγχρονη διεθνή προβληματική και σύμφωνα με τα Δικαιώματα του Ανθρώπου, όπως προβλέπονται από το Ελληνικό Σύνταγμα, την Ευρωπαϊκή Ένωση, τους διεθνείς οργανισμούς καθώς και τις διεθνείς συμβάσεις και τη σχετική νομοθεσία. Στοχεύει, επίσης, στη δημιουργία στελεχικού δυναμικού ικανού να ενισχύσει τους δημόσιους και ιδιωτικούς οργανισμούς της χώρας, εφόσον παρέχει την απαραίτητη γνωστική - γνωσιολογική υποδομή, ώστε να αναπτυχθεί το ειδικό πεδίο μελέτης και εξέτασης του συγχρόνου εγλήματος. Ακόμη, σπουδές παρέχονται στο τμήμα Κοινωνιολογίας του </a:t>
            </a:r>
            <a:r>
              <a:rPr lang="el-GR" sz="2000" b="1" dirty="0"/>
              <a:t>Πανεπιστημίου Κρήτης και του Πανεπιστημίου Αιγαίου, όπου η φοίτηση διαρκεί τέσσερα έτη</a:t>
            </a:r>
            <a:r>
              <a:rPr lang="el-GR" sz="2000" dirty="0"/>
              <a:t>. </a:t>
            </a:r>
            <a:br>
              <a:rPr lang="el-GR" sz="2000" dirty="0"/>
            </a:br>
            <a:r>
              <a:rPr lang="el-GR" sz="2000" dirty="0" smtClean="0"/>
              <a:t>. </a:t>
            </a:r>
            <a:r>
              <a:rPr lang="el-GR" sz="2000" dirty="0"/>
              <a:t/>
            </a:r>
            <a:br>
              <a:rPr lang="el-GR" sz="2000" dirty="0"/>
            </a:br>
            <a:endParaRPr lang="el-GR" sz="2000" dirty="0"/>
          </a:p>
          <a:p>
            <a:pPr algn="ctr"/>
            <a:endParaRPr lang="el-GR" sz="1800" dirty="0"/>
          </a:p>
        </p:txBody>
      </p:sp>
    </p:spTree>
    <p:extLst>
      <p:ext uri="{BB962C8B-B14F-4D97-AF65-F5344CB8AC3E}">
        <p14:creationId xmlns:p14="http://schemas.microsoft.com/office/powerpoint/2010/main" xmlns="" val="389663157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908720"/>
            <a:ext cx="8229600" cy="288032"/>
          </a:xfrm>
        </p:spPr>
        <p:txBody>
          <a:bodyPr>
            <a:noAutofit/>
          </a:bodyPr>
          <a:lstStyle/>
          <a:p>
            <a:r>
              <a:rPr lang="el-GR" sz="4400" b="1" dirty="0" smtClean="0">
                <a:solidFill>
                  <a:schemeClr val="accent4"/>
                </a:solidFill>
              </a:rPr>
              <a:t>    Επαγγελματικά Δικαιώματα</a:t>
            </a:r>
            <a:r>
              <a:rPr lang="el-GR" sz="4400" dirty="0">
                <a:solidFill>
                  <a:schemeClr val="accent4"/>
                </a:solidFill>
              </a:rPr>
              <a:t/>
            </a:r>
            <a:br>
              <a:rPr lang="el-GR" sz="4400" dirty="0">
                <a:solidFill>
                  <a:schemeClr val="accent4"/>
                </a:solidFill>
              </a:rPr>
            </a:br>
            <a:endParaRPr lang="el-GR" sz="4400" dirty="0">
              <a:solidFill>
                <a:schemeClr val="accent4"/>
              </a:solidFill>
            </a:endParaRPr>
          </a:p>
        </p:txBody>
      </p:sp>
      <p:sp>
        <p:nvSpPr>
          <p:cNvPr id="3" name="Content Placeholder 2"/>
          <p:cNvSpPr>
            <a:spLocks noGrp="1"/>
          </p:cNvSpPr>
          <p:nvPr>
            <p:ph idx="1"/>
          </p:nvPr>
        </p:nvSpPr>
        <p:spPr>
          <a:xfrm>
            <a:off x="457200" y="908720"/>
            <a:ext cx="8229600" cy="5568280"/>
          </a:xfrm>
        </p:spPr>
        <p:txBody>
          <a:bodyPr>
            <a:normAutofit lnSpcReduction="10000"/>
          </a:bodyPr>
          <a:lstStyle/>
          <a:p>
            <a:pPr marL="0" indent="0" algn="ctr">
              <a:buNone/>
            </a:pPr>
            <a:endParaRPr lang="el-GR" sz="3200" dirty="0"/>
          </a:p>
          <a:p>
            <a:pPr marL="0" indent="0" algn="ctr">
              <a:buNone/>
            </a:pPr>
            <a:r>
              <a:rPr lang="el-GR" sz="3200" dirty="0" smtClean="0"/>
              <a:t>Τα </a:t>
            </a:r>
            <a:r>
              <a:rPr lang="el-GR" sz="3200" dirty="0"/>
              <a:t>επαγγελματικά δικαιώματα του κοινωνιολόγου που </a:t>
            </a:r>
            <a:r>
              <a:rPr lang="el-GR" sz="3200" b="1" dirty="0"/>
              <a:t>εργάζεται ως εκπαιδευτικός στη δευτεροβάθμια εκπαίδευση</a:t>
            </a:r>
            <a:r>
              <a:rPr lang="el-GR" sz="3200" dirty="0"/>
              <a:t> </a:t>
            </a:r>
            <a:r>
              <a:rPr lang="el-GR" sz="3200" b="1" dirty="0"/>
              <a:t>προβλέπονται από το Ν. 1566/1985, άρθρο 14 (ΦΕΚ 167/τ.Α/1985) και το Ν. 2525/97 (ΦΕΚ 188-Α). Για την άσκηση του επαγγέλματος δεν απαιτείται ειδική άδεια</a:t>
            </a:r>
            <a:r>
              <a:rPr lang="el-GR" sz="1800" b="1" dirty="0"/>
              <a:t>. </a:t>
            </a: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dirty="0"/>
              <a:t/>
            </a:r>
            <a:br>
              <a:rPr lang="el-GR" sz="1800" dirty="0"/>
            </a:br>
            <a:r>
              <a:rPr lang="el-GR" sz="1800" dirty="0"/>
              <a:t/>
            </a:r>
            <a:br>
              <a:rPr lang="el-GR" sz="1800" dirty="0"/>
            </a:br>
            <a:endParaRPr lang="el-GR" sz="1800" dirty="0"/>
          </a:p>
        </p:txBody>
      </p:sp>
    </p:spTree>
    <p:extLst>
      <p:ext uri="{BB962C8B-B14F-4D97-AF65-F5344CB8AC3E}">
        <p14:creationId xmlns:p14="http://schemas.microsoft.com/office/powerpoint/2010/main" xmlns="" val="361590853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l-GR" b="1" dirty="0">
                <a:solidFill>
                  <a:schemeClr val="accent4"/>
                </a:solidFill>
              </a:rPr>
              <a:t>Τομείς Απασχόλησης και Προοπτικές Αγοράς Εργασίας:</a:t>
            </a:r>
            <a:endParaRPr lang="el-GR" dirty="0">
              <a:solidFill>
                <a:schemeClr val="accent4"/>
              </a:solidFill>
            </a:endParaRPr>
          </a:p>
        </p:txBody>
      </p:sp>
      <p:sp>
        <p:nvSpPr>
          <p:cNvPr id="3" name="Content Placeholder 2"/>
          <p:cNvSpPr>
            <a:spLocks noGrp="1"/>
          </p:cNvSpPr>
          <p:nvPr>
            <p:ph idx="1"/>
          </p:nvPr>
        </p:nvSpPr>
        <p:spPr/>
        <p:txBody>
          <a:bodyPr/>
          <a:lstStyle/>
          <a:p>
            <a:pPr marL="0" indent="0">
              <a:buNone/>
            </a:pPr>
            <a:r>
              <a:rPr lang="el-GR" dirty="0"/>
              <a:t>Μπορεί να </a:t>
            </a:r>
            <a:r>
              <a:rPr lang="el-GR" dirty="0" smtClean="0"/>
              <a:t>απασχοληθεί : </a:t>
            </a:r>
          </a:p>
          <a:p>
            <a:pPr>
              <a:buFont typeface="Wingdings" pitchFamily="2" charset="2"/>
              <a:buChar char="Ø"/>
            </a:pPr>
            <a:r>
              <a:rPr lang="el-GR" dirty="0" smtClean="0"/>
              <a:t> </a:t>
            </a:r>
            <a:r>
              <a:rPr lang="el-GR" b="1" dirty="0" smtClean="0"/>
              <a:t>ως</a:t>
            </a:r>
            <a:r>
              <a:rPr lang="el-GR" dirty="0" smtClean="0"/>
              <a:t> </a:t>
            </a:r>
            <a:r>
              <a:rPr lang="el-GR" b="1" dirty="0" smtClean="0"/>
              <a:t>ερευνητής </a:t>
            </a:r>
          </a:p>
          <a:p>
            <a:pPr>
              <a:buFont typeface="Wingdings" pitchFamily="2" charset="2"/>
              <a:buChar char="Ø"/>
            </a:pPr>
            <a:r>
              <a:rPr lang="el-GR" b="1" dirty="0" smtClean="0"/>
              <a:t>ως επιστημονικός </a:t>
            </a:r>
            <a:r>
              <a:rPr lang="el-GR" b="1" dirty="0"/>
              <a:t>συνεργάτης σε δημόσιους και ιδιωτικούς </a:t>
            </a:r>
            <a:r>
              <a:rPr lang="el-GR" b="1" dirty="0" smtClean="0"/>
              <a:t>φορείς</a:t>
            </a:r>
            <a:r>
              <a:rPr lang="el-GR" dirty="0"/>
              <a:t> </a:t>
            </a:r>
            <a:endParaRPr lang="el-GR" dirty="0" smtClean="0"/>
          </a:p>
          <a:p>
            <a:pPr>
              <a:buFont typeface="Wingdings" pitchFamily="2" charset="2"/>
              <a:buChar char="Ø"/>
            </a:pPr>
            <a:r>
              <a:rPr lang="el-GR" b="1" dirty="0" smtClean="0"/>
              <a:t>στην </a:t>
            </a:r>
            <a:r>
              <a:rPr lang="el-GR" b="1" dirty="0"/>
              <a:t>Υπηρεσία Επιμελητών Κοινωνικής </a:t>
            </a:r>
            <a:r>
              <a:rPr lang="el-GR" b="1" dirty="0" smtClean="0"/>
              <a:t>Αρωγής</a:t>
            </a:r>
          </a:p>
          <a:p>
            <a:pPr>
              <a:buFont typeface="Wingdings" pitchFamily="2" charset="2"/>
              <a:buChar char="Ø"/>
            </a:pPr>
            <a:r>
              <a:rPr lang="el-GR" b="1" dirty="0"/>
              <a:t>στην Υπηρεσία Επιμελητών </a:t>
            </a:r>
            <a:r>
              <a:rPr lang="el-GR" b="1" dirty="0" smtClean="0"/>
              <a:t>Ανηλίκων</a:t>
            </a:r>
          </a:p>
          <a:p>
            <a:pPr>
              <a:buFont typeface="Wingdings" pitchFamily="2" charset="2"/>
              <a:buChar char="Ø"/>
            </a:pPr>
            <a:r>
              <a:rPr lang="el-GR" b="1" dirty="0"/>
              <a:t>σε διάφορες κοινωνικές υπηρεσίες (κρατικές, δημοτικές ή ιδιωτικές</a:t>
            </a:r>
            <a:r>
              <a:rPr lang="el-GR" b="1" dirty="0" smtClean="0"/>
              <a:t>)</a:t>
            </a:r>
          </a:p>
          <a:p>
            <a:pPr>
              <a:buFont typeface="Wingdings" pitchFamily="2" charset="2"/>
              <a:buChar char="Ø"/>
            </a:pPr>
            <a:r>
              <a:rPr lang="el-GR" b="1" dirty="0" smtClean="0"/>
              <a:t>σε </a:t>
            </a:r>
            <a:r>
              <a:rPr lang="el-GR" b="1" dirty="0"/>
              <a:t>διάφορα υπουργεία (Δικαιοσύνης, Δημόσιας Τάξης, Εσωτερικών, Παιδείας, Κοινωνικών Υπηρεσιών κ.λπ.)</a:t>
            </a:r>
          </a:p>
        </p:txBody>
      </p:sp>
    </p:spTree>
    <p:extLst>
      <p:ext uri="{BB962C8B-B14F-4D97-AF65-F5344CB8AC3E}">
        <p14:creationId xmlns:p14="http://schemas.microsoft.com/office/powerpoint/2010/main" xmlns="" val="394711342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133</TotalTime>
  <Words>767</Words>
  <Application>Microsoft Office PowerPoint</Application>
  <PresentationFormat>Προβολή στην οθόνη (4:3)</PresentationFormat>
  <Paragraphs>65</Paragraphs>
  <Slides>12</Slides>
  <Notes>1</Notes>
  <HiddenSlides>0</HiddenSlides>
  <MMClips>0</MMClips>
  <ScaleCrop>false</ScaleCrop>
  <HeadingPairs>
    <vt:vector size="6" baseType="variant">
      <vt:variant>
        <vt:lpstr>Θέμα</vt:lpstr>
      </vt:variant>
      <vt:variant>
        <vt:i4>1</vt:i4>
      </vt:variant>
      <vt:variant>
        <vt:lpstr>Τίτλοι διαφανειών</vt:lpstr>
      </vt:variant>
      <vt:variant>
        <vt:i4>12</vt:i4>
      </vt:variant>
      <vt:variant>
        <vt:lpstr>Προσαρμοσμένες προβολές</vt:lpstr>
      </vt:variant>
      <vt:variant>
        <vt:i4>1</vt:i4>
      </vt:variant>
    </vt:vector>
  </HeadingPairs>
  <TitlesOfParts>
    <vt:vector size="14" baseType="lpstr">
      <vt:lpstr>Clarity</vt:lpstr>
      <vt:lpstr>Διαφάνεια 1</vt:lpstr>
      <vt:lpstr>             Συνθήκες Εργασίας </vt:lpstr>
      <vt:lpstr>Ιδιαίτερα Προσωπικά Χαρακτηριστικά και Ικανότητες</vt:lpstr>
      <vt:lpstr>Διαφάνεια 4</vt:lpstr>
      <vt:lpstr> Σπουδές </vt:lpstr>
      <vt:lpstr>Πρόγραμμα Μεταπτυχιακών Σπουδών</vt:lpstr>
      <vt:lpstr>Πρόγραμμα Μεταπτυχιακών Σπουδών</vt:lpstr>
      <vt:lpstr>    Επαγγελματικά Δικαιώματα </vt:lpstr>
      <vt:lpstr>Τομείς Απασχόλησης και Προοπτικές Αγοράς Εργασίας:</vt:lpstr>
      <vt:lpstr>Διαφάνεια 10</vt:lpstr>
      <vt:lpstr>Διαφάνεια 11</vt:lpstr>
      <vt:lpstr>Διαφάνεια 12</vt:lpstr>
      <vt:lpstr>Custom Show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Guest</dc:creator>
  <cp:lastModifiedBy>Lab</cp:lastModifiedBy>
  <cp:revision>19</cp:revision>
  <dcterms:created xsi:type="dcterms:W3CDTF">2019-10-29T07:01:25Z</dcterms:created>
  <dcterms:modified xsi:type="dcterms:W3CDTF">2020-01-28T08:37:01Z</dcterms:modified>
</cp:coreProperties>
</file>