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7" r:id="rId2"/>
    <p:sldId id="256" r:id="rId3"/>
    <p:sldId id="258" r:id="rId4"/>
    <p:sldId id="260" r:id="rId5"/>
    <p:sldId id="261" r:id="rId6"/>
    <p:sldId id="262" r:id="rId7"/>
    <p:sldId id="263" r:id="rId8"/>
    <p:sldId id="264" r:id="rId9"/>
    <p:sldId id="265"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91" autoAdjust="0"/>
    <p:restoredTop sz="94717" autoAdjust="0"/>
  </p:normalViewPr>
  <p:slideViewPr>
    <p:cSldViewPr>
      <p:cViewPr varScale="1">
        <p:scale>
          <a:sx n="54" d="100"/>
          <a:sy n="54" d="100"/>
        </p:scale>
        <p:origin x="-1374" y="-90"/>
      </p:cViewPr>
      <p:guideLst>
        <p:guide orient="horz" pos="2160"/>
        <p:guide pos="2880"/>
      </p:guideLst>
    </p:cSldViewPr>
  </p:slideViewPr>
  <p:outlineViewPr>
    <p:cViewPr>
      <p:scale>
        <a:sx n="33" d="100"/>
        <a:sy n="33" d="100"/>
      </p:scale>
      <p:origin x="42" y="45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 Τίτλος"/>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2342CEA3-3058-4D43-AE35-B3DA76CB4003}" type="datetimeFigureOut">
              <a:rPr lang="el-GR" smtClean="0"/>
              <a:pPr/>
              <a:t>2/2/2020</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 Τίτλος"/>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2/2/2020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2/2/2020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320"/>
            <a:ext cx="7470648" cy="1143000"/>
          </a:xfrm>
        </p:spPr>
        <p:txBody>
          <a:bodyPr anchor="ctr"/>
          <a:lstStyle>
            <a:lvl1pPr algn="l">
              <a:defRPr sz="4600"/>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2/2/2020</a:t>
            </a:fld>
            <a:endParaRPr lang="el-GR"/>
          </a:p>
        </p:txBody>
      </p:sp>
      <p:sp>
        <p:nvSpPr>
          <p:cNvPr id="8" name="7 - Θέση αριθμού διαφάνειας"/>
          <p:cNvSpPr>
            <a:spLocks noGrp="1"/>
          </p:cNvSpPr>
          <p:nvPr>
            <p:ph type="sldNum" sz="quarter" idx="11"/>
          </p:nvPr>
        </p:nvSpPr>
        <p:spPr/>
        <p:txBody>
          <a:bodyPr/>
          <a:lstStyle/>
          <a:p>
            <a:fld id="{D3F1D1C4-C2D9-4231-9FB2-B2D9D97AA41D}" type="slidenum">
              <a:rPr lang="el-GR" smtClean="0"/>
              <a:pPr/>
              <a:t>‹#›</a:t>
            </a:fld>
            <a:endParaRPr lang="el-GR"/>
          </a:p>
        </p:txBody>
      </p:sp>
      <p:sp>
        <p:nvSpPr>
          <p:cNvPr id="9" name="8 - Θέση υποσέλιδου"/>
          <p:cNvSpPr>
            <a:spLocks noGrp="1"/>
          </p:cNvSpPr>
          <p:nvPr>
            <p:ph type="ftr" sz="quarter" idx="12"/>
          </p:nvPr>
        </p:nvSpPr>
        <p:spPr/>
        <p:txBody>
          <a:bodyPr/>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2/2/2020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2/2/2020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156448" y="6422064"/>
            <a:ext cx="762000" cy="365125"/>
          </a:xfrm>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457200" y="6422064"/>
            <a:ext cx="2133600" cy="365125"/>
          </a:xfrm>
        </p:spPr>
        <p:txBody>
          <a:bodyPr/>
          <a:lstStyle/>
          <a:p>
            <a:fld id="{2342CEA3-3058-4D43-AE35-B3DA76CB4003}" type="datetimeFigureOut">
              <a:rPr lang="el-GR" smtClean="0"/>
              <a:pPr/>
              <a:t>2/2/2020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 Ελεύθερη σχεδίαση"/>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 Θέση τίτλου"/>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2342CEA3-3058-4D43-AE35-B3DA76CB4003}" type="datetimeFigureOut">
              <a:rPr lang="el-GR" smtClean="0"/>
              <a:pPr/>
              <a:t>2/2/2020</a:t>
            </a:fld>
            <a:endParaRPr lang="el-GR"/>
          </a:p>
        </p:txBody>
      </p:sp>
      <p:sp>
        <p:nvSpPr>
          <p:cNvPr id="22" name="21 - Θέση υποσέλιδου"/>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l-GR"/>
          </a:p>
        </p:txBody>
      </p:sp>
      <p:sp>
        <p:nvSpPr>
          <p:cNvPr id="18" name="17 - Θέση αριθμού διαφάνειας"/>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D3F1D1C4-C2D9-4231-9FB2-B2D9D97AA41D}"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ep4u.gr/professional-monographs/" TargetMode="External"/><Relationship Id="rId2" Type="http://schemas.openxmlformats.org/officeDocument/2006/relationships/hyperlink" Target="http://epagelmata.oaed.gr/show.php" TargetMode="External"/><Relationship Id="rId1" Type="http://schemas.openxmlformats.org/officeDocument/2006/relationships/slideLayout" Target="../slideLayouts/slideLayout2.xml"/><Relationship Id="rId4" Type="http://schemas.openxmlformats.org/officeDocument/2006/relationships/hyperlink" Target="https://school.med.uoa.g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0000"/>
                </a:solidFill>
              </a:rPr>
              <a:t>ΙΑΤΡΟΣ</a:t>
            </a:r>
            <a:endParaRPr lang="el-GR" dirty="0">
              <a:solidFill>
                <a:srgbClr val="FF0000"/>
              </a:solidFill>
            </a:endParaRPr>
          </a:p>
        </p:txBody>
      </p:sp>
      <p:pic>
        <p:nvPicPr>
          <p:cNvPr id="4" name="3 - Θέση περιεχομένου" descr="th789BB19X.jpg"/>
          <p:cNvPicPr>
            <a:picLocks noGrp="1" noChangeAspect="1"/>
          </p:cNvPicPr>
          <p:nvPr>
            <p:ph idx="1"/>
          </p:nvPr>
        </p:nvPicPr>
        <p:blipFill>
          <a:blip r:embed="rId2"/>
          <a:stretch>
            <a:fillRect/>
          </a:stretch>
        </p:blipFill>
        <p:spPr>
          <a:xfrm>
            <a:off x="1357290" y="1571612"/>
            <a:ext cx="6215106" cy="4214842"/>
          </a:xfrm>
        </p:spPr>
      </p:pic>
    </p:spTree>
  </p:cSld>
  <p:clrMapOvr>
    <a:masterClrMapping/>
  </p:clrMapOvr>
  <p:transition spd="slow">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457200" y="214290"/>
            <a:ext cx="8229600" cy="571504"/>
          </a:xfrm>
        </p:spPr>
        <p:txBody>
          <a:bodyPr>
            <a:normAutofit fontScale="90000"/>
          </a:bodyPr>
          <a:lstStyle/>
          <a:p>
            <a:pPr algn="ctr"/>
            <a:r>
              <a:rPr lang="el-GR" sz="4000" dirty="0" smtClean="0"/>
              <a:t>ΠΕΡΙΓΡΑΦΗ ΕΠΑΓΓΕΛΜΑΤΟΣ</a:t>
            </a:r>
            <a:endParaRPr lang="el-GR" sz="4000" dirty="0"/>
          </a:p>
        </p:txBody>
      </p:sp>
      <p:sp>
        <p:nvSpPr>
          <p:cNvPr id="5" name="4 - Θέση περιεχομένου"/>
          <p:cNvSpPr>
            <a:spLocks noGrp="1"/>
          </p:cNvSpPr>
          <p:nvPr>
            <p:ph sz="half" idx="1"/>
          </p:nvPr>
        </p:nvSpPr>
        <p:spPr>
          <a:xfrm>
            <a:off x="357158" y="714356"/>
            <a:ext cx="4572032" cy="5929354"/>
          </a:xfrm>
        </p:spPr>
        <p:txBody>
          <a:bodyPr>
            <a:noAutofit/>
          </a:bodyPr>
          <a:lstStyle/>
          <a:p>
            <a:pPr>
              <a:buNone/>
            </a:pPr>
            <a:r>
              <a:rPr lang="el-GR" sz="1600" dirty="0" smtClean="0"/>
              <a:t>        Μια χαρακτηριστική ιδιαιτερότητα του ιατρικού επαγγέλματος αποτελεί η υψηλή εξειδίκευση, που οδηγεί με τη σειρά της στην δημιουργία πολυάριθμων ειδικοτήτων. Όλες οι ιατρικές ειδικότητες ανήκουν σε τέσσερις βασικούς κλάδους της ιατρικής επιστήμης: α) της παθολογίας, β) της χειρουργικής, γ) της </a:t>
            </a:r>
            <a:r>
              <a:rPr lang="el-GR" sz="1600" dirty="0" err="1" smtClean="0"/>
              <a:t>κλινικοεργαστηριακής</a:t>
            </a:r>
            <a:r>
              <a:rPr lang="el-GR" sz="1600" dirty="0" smtClean="0"/>
              <a:t> και εργαστηριακής ιατρικής και δ) της ψυχιατρικής.</a:t>
            </a:r>
            <a:br>
              <a:rPr lang="el-GR" sz="1600" dirty="0" smtClean="0"/>
            </a:br>
            <a:r>
              <a:rPr lang="el-GR" sz="1600" dirty="0" smtClean="0"/>
              <a:t>Πέρα όμως από τις θεωρητικές γνώσεις, πρέπει να αποκτήσει την ικανότητα να εκτελεί διάφορες ιατρικές πράξεις, ικανότητα που αποκτάται μόνο με πρακτική άσκηση σε Πανεπιστημιακά Νοσοκομεία. Ο γιατρός πρέπει να είναι ικανός να ανταποκριθεί στις διαρκώς μεταβαλλόμενες σύγχρονες ανάγκες, να έχει την ικανότητα να κατανοεί και να μετέχει στις διεργασίες των κοινωνικών ομάδων. Ο γιατρός καλείται επίσης να παίξει ηγετικό ρόλο και να συνεργάζεται αρμονικά με συναδέλφους του ή επιστήμονες συναφών επιστημών.</a:t>
            </a:r>
            <a:br>
              <a:rPr lang="el-GR" sz="1600" dirty="0" smtClean="0"/>
            </a:br>
            <a:endParaRPr lang="el-GR" sz="1600" dirty="0"/>
          </a:p>
        </p:txBody>
      </p:sp>
      <p:pic>
        <p:nvPicPr>
          <p:cNvPr id="7" name="6 - Θέση περιεχομένου" descr="th10WU728G.jpg"/>
          <p:cNvPicPr>
            <a:picLocks noGrp="1" noChangeAspect="1"/>
          </p:cNvPicPr>
          <p:nvPr>
            <p:ph sz="half" idx="2"/>
          </p:nvPr>
        </p:nvPicPr>
        <p:blipFill>
          <a:blip r:embed="rId2"/>
          <a:stretch>
            <a:fillRect/>
          </a:stretch>
        </p:blipFill>
        <p:spPr>
          <a:xfrm>
            <a:off x="5572132" y="1285860"/>
            <a:ext cx="2786082" cy="4622054"/>
          </a:xfrm>
        </p:spPr>
      </p:pic>
    </p:spTree>
  </p:cSld>
  <p:clrMapOvr>
    <a:masterClrMapping/>
  </p:clrMapOvr>
  <p:transition spd="slow">
    <p:wheel spokes="2"/>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a:xfrm>
            <a:off x="457200" y="274638"/>
            <a:ext cx="8229600" cy="511156"/>
          </a:xfrm>
        </p:spPr>
        <p:txBody>
          <a:bodyPr>
            <a:normAutofit fontScale="90000"/>
          </a:bodyPr>
          <a:lstStyle/>
          <a:p>
            <a:r>
              <a:rPr lang="el-GR" dirty="0" smtClean="0"/>
              <a:t>ΣΥΝΘΗΚΕΣ ΕΡΓΑΣΙΑΣ</a:t>
            </a:r>
            <a:endParaRPr lang="el-GR" dirty="0"/>
          </a:p>
        </p:txBody>
      </p:sp>
      <p:sp>
        <p:nvSpPr>
          <p:cNvPr id="6" name="5 - Θέση περιεχομένου"/>
          <p:cNvSpPr>
            <a:spLocks noGrp="1"/>
          </p:cNvSpPr>
          <p:nvPr>
            <p:ph idx="1"/>
          </p:nvPr>
        </p:nvSpPr>
        <p:spPr>
          <a:xfrm>
            <a:off x="457200" y="1142984"/>
            <a:ext cx="8229600" cy="5143536"/>
          </a:xfrm>
        </p:spPr>
        <p:txBody>
          <a:bodyPr>
            <a:normAutofit fontScale="70000" lnSpcReduction="20000"/>
          </a:bodyPr>
          <a:lstStyle/>
          <a:p>
            <a:pPr>
              <a:buNone/>
            </a:pPr>
            <a:r>
              <a:rPr lang="el-GR" dirty="0" smtClean="0"/>
              <a:t> </a:t>
            </a:r>
            <a:br>
              <a:rPr lang="el-GR" dirty="0" smtClean="0"/>
            </a:br>
            <a:r>
              <a:rPr lang="el-GR" dirty="0" smtClean="0"/>
              <a:t> Μπορεί το ιατρικό επάγγελμα να αποπνέει κύρος και γοητεία, αλλά είναι επίπονο, απαιτητικό και </a:t>
            </a:r>
            <a:r>
              <a:rPr lang="el-GR" dirty="0" err="1" smtClean="0"/>
              <a:t>επιφορτωμένο</a:t>
            </a:r>
            <a:r>
              <a:rPr lang="el-GR" dirty="0" smtClean="0"/>
              <a:t> με μεγάλη ευθύνη.</a:t>
            </a:r>
            <a:br>
              <a:rPr lang="el-GR" dirty="0" smtClean="0"/>
            </a:br>
            <a:r>
              <a:rPr lang="el-GR" dirty="0" smtClean="0"/>
              <a:t>Οι συνθήκες εργασίας του γιατρού διαφέρουν ανάλογα με την ειδικότητα, την εξειδίκευσή του, αλλά και το χώρο που απασχολείται. Στο ιατρείο του εργάζεται σε ευχάριστο περιβάλλον  ενώ  σε νοσοκομείο ή άλλους χώρους, αντιμετωπίζει καταστάσεις έντασης, πίεσης και άγχους. Πρέπει να τηρεί σχολαστικά τους κανόνες υγιεινής και ασφάλειας.</a:t>
            </a:r>
            <a:br>
              <a:rPr lang="el-GR" dirty="0" smtClean="0"/>
            </a:br>
            <a:r>
              <a:rPr lang="el-GR" dirty="0" smtClean="0"/>
              <a:t>Οι εφημερίες για τους γιατρούς που απασχολούνται σε νοσοκομεία ή κλινικές, τους αναγκάζουν να εργάζονται πολλές ώρες μέρα και νύχτα, ενώ τα έκτακτα και επείγοντα περιστατικά τους υποχρεώνουν να είναι σε διαρκή ετοιμότητα. Ο γιατρός πρέπει να παρακολουθεί την επιστημονική βιβλιογραφία της ειδικότητάς του, να συμμετέχει σε συνέδρια και να ενημερώνεται για τις εξελίξεις στην ειδικότητάς του και την ιατρική επιστήμη γενικότερα.</a:t>
            </a:r>
            <a:endParaRPr lang="el-GR" dirty="0"/>
          </a:p>
        </p:txBody>
      </p:sp>
    </p:spTree>
  </p:cSld>
  <p:clrMapOvr>
    <a:masterClrMapping/>
  </p:clrMapOvr>
  <p:transition spd="slow">
    <p:wheel spokes="3"/>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3 - Τίτλος"/>
          <p:cNvSpPr>
            <a:spLocks noGrp="1"/>
          </p:cNvSpPr>
          <p:nvPr>
            <p:ph type="title"/>
          </p:nvPr>
        </p:nvSpPr>
        <p:spPr>
          <a:xfrm>
            <a:off x="428596" y="428604"/>
            <a:ext cx="8229600" cy="714380"/>
          </a:xfrm>
        </p:spPr>
        <p:txBody>
          <a:bodyPr>
            <a:normAutofit fontScale="90000"/>
          </a:bodyPr>
          <a:lstStyle/>
          <a:p>
            <a:r>
              <a:rPr lang="el-GR" dirty="0" smtClean="0"/>
              <a:t>ΠΡΟΣΩΠΙΚΟΤΗΤΑ ΚΑΙ ΙΚΑΝΟΤΗΤΕΣ </a:t>
            </a:r>
            <a:endParaRPr lang="el-GR" dirty="0"/>
          </a:p>
        </p:txBody>
      </p:sp>
      <p:sp>
        <p:nvSpPr>
          <p:cNvPr id="3" name="2 - Θέση περιεχομένου"/>
          <p:cNvSpPr>
            <a:spLocks noGrp="1"/>
          </p:cNvSpPr>
          <p:nvPr>
            <p:ph idx="4294967295"/>
          </p:nvPr>
        </p:nvSpPr>
        <p:spPr>
          <a:xfrm>
            <a:off x="0" y="1643063"/>
            <a:ext cx="2643188" cy="428625"/>
          </a:xfrm>
        </p:spPr>
        <p:txBody>
          <a:bodyPr>
            <a:normAutofit fontScale="92500"/>
          </a:bodyPr>
          <a:lstStyle/>
          <a:p>
            <a:pPr>
              <a:buNone/>
            </a:pPr>
            <a:r>
              <a:rPr lang="el-GR" sz="1800" dirty="0" smtClean="0"/>
              <a:t>υψηλό αίσθημα ευθύνης</a:t>
            </a:r>
          </a:p>
          <a:p>
            <a:pPr>
              <a:buNone/>
            </a:pPr>
            <a:endParaRPr lang="el-GR" dirty="0"/>
          </a:p>
        </p:txBody>
      </p:sp>
      <p:sp>
        <p:nvSpPr>
          <p:cNvPr id="5" name="4 - Ορθογώνιο"/>
          <p:cNvSpPr/>
          <p:nvPr/>
        </p:nvSpPr>
        <p:spPr>
          <a:xfrm>
            <a:off x="714348" y="2714620"/>
            <a:ext cx="4071966" cy="646331"/>
          </a:xfrm>
          <a:prstGeom prst="rect">
            <a:avLst/>
          </a:prstGeom>
        </p:spPr>
        <p:txBody>
          <a:bodyPr wrap="square">
            <a:spAutoFit/>
          </a:bodyPr>
          <a:lstStyle/>
          <a:p>
            <a:r>
              <a:rPr lang="el-GR" dirty="0" smtClean="0"/>
              <a:t>επαγγελματική ευσυνειδησία και αγάπη για τον άνθρωπο</a:t>
            </a:r>
            <a:endParaRPr lang="el-GR" dirty="0"/>
          </a:p>
        </p:txBody>
      </p:sp>
      <p:sp>
        <p:nvSpPr>
          <p:cNvPr id="6" name="5 - Ορθογώνιο"/>
          <p:cNvSpPr/>
          <p:nvPr/>
        </p:nvSpPr>
        <p:spPr>
          <a:xfrm>
            <a:off x="4786314" y="3143248"/>
            <a:ext cx="3714776" cy="646331"/>
          </a:xfrm>
          <a:prstGeom prst="rect">
            <a:avLst/>
          </a:prstGeom>
        </p:spPr>
        <p:txBody>
          <a:bodyPr wrap="square">
            <a:spAutoFit/>
          </a:bodyPr>
          <a:lstStyle/>
          <a:p>
            <a:r>
              <a:rPr lang="el-GR" dirty="0" smtClean="0"/>
              <a:t>αποφασιστικότητα, επιδεξιότητα και παρατηρητικότητα</a:t>
            </a:r>
            <a:endParaRPr lang="el-GR" dirty="0"/>
          </a:p>
        </p:txBody>
      </p:sp>
      <p:sp>
        <p:nvSpPr>
          <p:cNvPr id="7" name="6 - Ορθογώνιο"/>
          <p:cNvSpPr/>
          <p:nvPr/>
        </p:nvSpPr>
        <p:spPr>
          <a:xfrm>
            <a:off x="4286248" y="6000768"/>
            <a:ext cx="4382738" cy="369332"/>
          </a:xfrm>
          <a:prstGeom prst="rect">
            <a:avLst/>
          </a:prstGeom>
        </p:spPr>
        <p:txBody>
          <a:bodyPr wrap="none">
            <a:spAutoFit/>
          </a:bodyPr>
          <a:lstStyle/>
          <a:p>
            <a:r>
              <a:rPr lang="el-GR" dirty="0" smtClean="0"/>
              <a:t>ευγενικός, πρόθυμος, εχέμυθος και συνεπής</a:t>
            </a:r>
            <a:endParaRPr lang="el-GR" dirty="0"/>
          </a:p>
        </p:txBody>
      </p:sp>
      <p:sp>
        <p:nvSpPr>
          <p:cNvPr id="8" name="7 - Ορθογώνιο"/>
          <p:cNvSpPr/>
          <p:nvPr/>
        </p:nvSpPr>
        <p:spPr>
          <a:xfrm>
            <a:off x="4143372" y="4500570"/>
            <a:ext cx="4572000" cy="646331"/>
          </a:xfrm>
          <a:prstGeom prst="rect">
            <a:avLst/>
          </a:prstGeom>
        </p:spPr>
        <p:txBody>
          <a:bodyPr>
            <a:spAutoFit/>
          </a:bodyPr>
          <a:lstStyle/>
          <a:p>
            <a:r>
              <a:rPr lang="el-GR" dirty="0" smtClean="0"/>
              <a:t>ψυχραιμία αλλά και ψυχική και σωματική αντοχή</a:t>
            </a:r>
            <a:endParaRPr lang="el-GR" dirty="0"/>
          </a:p>
        </p:txBody>
      </p:sp>
      <p:sp>
        <p:nvSpPr>
          <p:cNvPr id="9" name="8 - Ορθογώνιο"/>
          <p:cNvSpPr/>
          <p:nvPr/>
        </p:nvSpPr>
        <p:spPr>
          <a:xfrm>
            <a:off x="4286248" y="1357298"/>
            <a:ext cx="4214842" cy="1200329"/>
          </a:xfrm>
          <a:prstGeom prst="rect">
            <a:avLst/>
          </a:prstGeom>
        </p:spPr>
        <p:txBody>
          <a:bodyPr wrap="square">
            <a:spAutoFit/>
          </a:bodyPr>
          <a:lstStyle/>
          <a:p>
            <a:r>
              <a:rPr lang="el-GR" dirty="0" smtClean="0"/>
              <a:t>μεθοδικός, συνεργάσιμος, υπομονετικός, επικοινωνιακές δεξιότητες και να διακρίνεται για την εργατικότητα και το ήθος του</a:t>
            </a:r>
            <a:endParaRPr lang="el-GR" dirty="0"/>
          </a:p>
        </p:txBody>
      </p:sp>
      <p:sp>
        <p:nvSpPr>
          <p:cNvPr id="10" name="9 - Ορθογώνιο"/>
          <p:cNvSpPr/>
          <p:nvPr/>
        </p:nvSpPr>
        <p:spPr>
          <a:xfrm>
            <a:off x="214282" y="4857760"/>
            <a:ext cx="2845844" cy="369332"/>
          </a:xfrm>
          <a:prstGeom prst="rect">
            <a:avLst/>
          </a:prstGeom>
        </p:spPr>
        <p:txBody>
          <a:bodyPr wrap="none">
            <a:spAutoFit/>
          </a:bodyPr>
          <a:lstStyle/>
          <a:p>
            <a:r>
              <a:rPr lang="el-GR" dirty="0" smtClean="0"/>
              <a:t>καλή γνώση ξένων γλωσσών</a:t>
            </a:r>
            <a:endParaRPr lang="el-GR" dirty="0"/>
          </a:p>
        </p:txBody>
      </p:sp>
      <p:sp>
        <p:nvSpPr>
          <p:cNvPr id="11" name="10 - Ορθογώνιο"/>
          <p:cNvSpPr/>
          <p:nvPr/>
        </p:nvSpPr>
        <p:spPr>
          <a:xfrm>
            <a:off x="1142976" y="5429264"/>
            <a:ext cx="3857652" cy="646331"/>
          </a:xfrm>
          <a:prstGeom prst="rect">
            <a:avLst/>
          </a:prstGeom>
        </p:spPr>
        <p:txBody>
          <a:bodyPr wrap="square">
            <a:spAutoFit/>
          </a:bodyPr>
          <a:lstStyle/>
          <a:p>
            <a:r>
              <a:rPr lang="el-GR" dirty="0" smtClean="0"/>
              <a:t>δεξιότητα στη χρήση του ηλεκτρονικού υπολογιστή</a:t>
            </a:r>
            <a:endParaRPr lang="el-GR" dirty="0"/>
          </a:p>
        </p:txBody>
      </p:sp>
      <p:sp>
        <p:nvSpPr>
          <p:cNvPr id="12" name="11 - Ορθογώνιο"/>
          <p:cNvSpPr/>
          <p:nvPr/>
        </p:nvSpPr>
        <p:spPr>
          <a:xfrm>
            <a:off x="1428728" y="3786190"/>
            <a:ext cx="3786214" cy="646331"/>
          </a:xfrm>
          <a:prstGeom prst="rect">
            <a:avLst/>
          </a:prstGeom>
        </p:spPr>
        <p:txBody>
          <a:bodyPr wrap="square">
            <a:spAutoFit/>
          </a:bodyPr>
          <a:lstStyle/>
          <a:p>
            <a:r>
              <a:rPr lang="el-GR" dirty="0" smtClean="0"/>
              <a:t>επιστημονική κατάρτιση και η συνεχής ενημέρωσή</a:t>
            </a:r>
            <a:endParaRPr lang="el-GR" dirty="0"/>
          </a:p>
        </p:txBody>
      </p:sp>
    </p:spTree>
  </p:cSld>
  <p:clrMapOvr>
    <a:masterClrMapping/>
  </p:clrMapOvr>
  <p:transition spd="med">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a:xfrm>
            <a:off x="457200" y="142852"/>
            <a:ext cx="8229600" cy="500066"/>
          </a:xfrm>
        </p:spPr>
        <p:txBody>
          <a:bodyPr>
            <a:normAutofit fontScale="90000"/>
          </a:bodyPr>
          <a:lstStyle/>
          <a:p>
            <a:r>
              <a:rPr lang="el-GR" dirty="0" smtClean="0"/>
              <a:t>ΤΥΠΙΚΑ ΠΡΟΣΟΝΤΑ &amp; ΔΙΚΑΙΩΜΑΤΑ</a:t>
            </a:r>
            <a:endParaRPr lang="el-GR" dirty="0"/>
          </a:p>
        </p:txBody>
      </p:sp>
      <p:sp>
        <p:nvSpPr>
          <p:cNvPr id="7" name="6 - Θέση περιεχομένου"/>
          <p:cNvSpPr>
            <a:spLocks noGrp="1"/>
          </p:cNvSpPr>
          <p:nvPr>
            <p:ph idx="1"/>
          </p:nvPr>
        </p:nvSpPr>
        <p:spPr>
          <a:xfrm>
            <a:off x="4500562" y="1285860"/>
            <a:ext cx="4157634" cy="3643338"/>
          </a:xfrm>
        </p:spPr>
        <p:txBody>
          <a:bodyPr>
            <a:normAutofit fontScale="62500" lnSpcReduction="20000"/>
          </a:bodyPr>
          <a:lstStyle/>
          <a:p>
            <a:r>
              <a:rPr lang="el-GR" dirty="0" smtClean="0"/>
              <a:t> Άδεια άσκησης επαγγέλματος χορηγείται ύστερα από πρακτική άσκηση διάρκειας 1 χρόνου. Μετά την απόκτηση της άδειας άσκησης επαγγέλματος ο ιατρός μπορεί να ειδικευτεί ύστερα από σπουδές και άσκηση 3 μέχρι 7 χρόνων. Μπορεί να ασκήσει το επάγγελμά του ως ελεύθερος επαγγελματίας σε δικό του ιατρείο. Με υπαλληλική σχέση μπορεί να εργασθεί στο Δημόσιο ή στον ιδιωτικό τομέα.</a:t>
            </a:r>
            <a:endParaRPr lang="el-GR" dirty="0"/>
          </a:p>
        </p:txBody>
      </p:sp>
      <p:sp>
        <p:nvSpPr>
          <p:cNvPr id="1026" name="Rectangle 2"/>
          <p:cNvSpPr>
            <a:spLocks noChangeArrowheads="1"/>
          </p:cNvSpPr>
          <p:nvPr/>
        </p:nvSpPr>
        <p:spPr bwMode="auto">
          <a:xfrm>
            <a:off x="571472" y="1071546"/>
            <a:ext cx="3786214" cy="50475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-Η ελληνική ιθαγένεια ή η ιθαγένεια κράτους-μέλους της ΕΟΚ. Στη δεύτερη περίπτωση ο υποψήφιος πρέπει απαραιτήτως να γνωρίζει ικανοποιητικά την ελληνική γλώσσα.</a:t>
            </a:r>
            <a:endParaRPr kumimoji="0" lang="el-G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-Η άδεια άσκησης του ιατρικού επαγγέλματος. </a:t>
            </a:r>
            <a:endParaRPr kumimoji="0" lang="el-G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-Ο τίτλος ειδικότητας αντίστοιχης με τη θέση την οποία επιθυμεί να καταλάβει.</a:t>
            </a:r>
            <a:endParaRPr lang="el-GR" sz="1400" dirty="0" smtClean="0">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-Ηλικία μικρότερη των 50 ετών. Το όριο αυτό ισχύει μόνο για τον πρώτο διορισμό σε οποιαδήποτε θέση του κλάδου.</a:t>
            </a:r>
            <a:endParaRPr kumimoji="0" lang="el-G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-Η εκπλήρωση των στρατιωτικών του υποχρεώσεων.</a:t>
            </a:r>
            <a:endParaRPr kumimoji="0" lang="el-G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-Το "λευκό" ποινικό μητρώο, δηλ. μη καταδίκη για αδίκημα · σε βαθμό κακουργήματος.</a:t>
            </a:r>
            <a:endParaRPr kumimoji="0" lang="el-G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-Η καλή υγεία</a:t>
            </a:r>
            <a:endParaRPr kumimoji="0" lang="el-G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-Η εγγραφή στον Ιατρικό Σύλλογο της περιοχής του. </a:t>
            </a: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4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-Για τον διορισμό συνυπολογίζονται, επίσης, το επιστημονικό έργο και η επιστημονική δραστηριότητα του υποψηφίου, καθώς και η προϋπηρεσία του.</a:t>
            </a:r>
            <a:r>
              <a:rPr kumimoji="0" lang="el-GR" sz="140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ransition spd="slow">
    <p:whee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25470"/>
          </a:xfrm>
        </p:spPr>
        <p:txBody>
          <a:bodyPr>
            <a:normAutofit fontScale="90000"/>
          </a:bodyPr>
          <a:lstStyle/>
          <a:p>
            <a:r>
              <a:rPr lang="el-GR" dirty="0" smtClean="0">
                <a:solidFill>
                  <a:srgbClr val="FF0000"/>
                </a:solidFill>
              </a:rPr>
              <a:t>ΙΑΤΡΟΔΙΚΑΣΤΗΣ</a:t>
            </a:r>
            <a:endParaRPr lang="el-GR" dirty="0">
              <a:solidFill>
                <a:srgbClr val="FF0000"/>
              </a:solidFill>
            </a:endParaRPr>
          </a:p>
        </p:txBody>
      </p:sp>
      <p:pic>
        <p:nvPicPr>
          <p:cNvPr id="4" name="3 - Θέση περιεχομένου" descr="12EXAMINER1WEB-videoSixteenByNineJumbo1600.jpg"/>
          <p:cNvPicPr>
            <a:picLocks noGrp="1" noChangeAspect="1"/>
          </p:cNvPicPr>
          <p:nvPr>
            <p:ph idx="1"/>
          </p:nvPr>
        </p:nvPicPr>
        <p:blipFill>
          <a:blip r:embed="rId2"/>
          <a:stretch>
            <a:fillRect/>
          </a:stretch>
        </p:blipFill>
        <p:spPr>
          <a:xfrm>
            <a:off x="533400" y="1805781"/>
            <a:ext cx="7315200" cy="4114800"/>
          </a:xfrm>
        </p:spPr>
      </p:pic>
    </p:spTree>
  </p:cSld>
  <p:clrMapOvr>
    <a:masterClrMapping/>
  </p:clrMapOvr>
  <p:transition spd="slow">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Τίτλος"/>
          <p:cNvSpPr>
            <a:spLocks noGrp="1"/>
          </p:cNvSpPr>
          <p:nvPr>
            <p:ph type="title"/>
          </p:nvPr>
        </p:nvSpPr>
        <p:spPr>
          <a:xfrm>
            <a:off x="457200" y="142852"/>
            <a:ext cx="8229600" cy="642942"/>
          </a:xfrm>
        </p:spPr>
        <p:txBody>
          <a:bodyPr>
            <a:normAutofit fontScale="90000"/>
          </a:bodyPr>
          <a:lstStyle/>
          <a:p>
            <a:pPr algn="ctr"/>
            <a:r>
              <a:rPr lang="el-GR" dirty="0" smtClean="0"/>
              <a:t>ΠΕΡΙΓΡΑΦΗ ΕΠΑΓΓΕΛΜΑΤΟΣ</a:t>
            </a:r>
            <a:endParaRPr lang="el-GR" dirty="0"/>
          </a:p>
        </p:txBody>
      </p:sp>
      <p:sp>
        <p:nvSpPr>
          <p:cNvPr id="3" name="2 - Θέση περιεχομένου"/>
          <p:cNvSpPr>
            <a:spLocks noGrp="1"/>
          </p:cNvSpPr>
          <p:nvPr>
            <p:ph sz="half" idx="1"/>
          </p:nvPr>
        </p:nvSpPr>
        <p:spPr>
          <a:xfrm>
            <a:off x="142844" y="785794"/>
            <a:ext cx="3852890" cy="5643602"/>
          </a:xfrm>
        </p:spPr>
        <p:txBody>
          <a:bodyPr>
            <a:normAutofit fontScale="25000" lnSpcReduction="20000"/>
          </a:bodyPr>
          <a:lstStyle/>
          <a:p>
            <a:pPr>
              <a:buNone/>
            </a:pPr>
            <a:r>
              <a:rPr lang="el-GR" sz="6400" dirty="0" smtClean="0"/>
              <a:t>        Ο ιατροδικαστής συμβάλλει στη διαλεύκανση, κυρίως, ανθρωποκτονιών, βιασμών, θανάτων και άλλων αξιόποινων πράξεων, μετά από εισαγγελική παραγγελία όταν ένας θάνατος δεν θεωρείται φυσιολογικός και υποκρύπτει εγκληματική ενέργεια. Για το σκοπό αυτό διενεργεί νεκροτομές, εξετάζει ευρήματα και αξιοποιεί κάθε χρήσιμο στοιχείο. Ακόμη, σκιαγραφεί τον δολοφόνο, κάνει την ανατομία του εγκλήματος και συντάσσει ιατροδικαστική έκθεση με την οποία αποφαίνεται για τις συνθήκες κάτω από τις οποίες διαπράχθηκε εγκληματική ενέργεια. Χρησιμοποιεί ιατρικά εργαλεία αρχεία, φωτογραφικό υλικό, βίντεο, αναπλάσεις προσώπων, DNA και άλλες σύγχρονες τεχνικές για τη διευκόλυνση του έργου του. Τέλος, κατά τη διεξαγωγή της έρευνας, συνεργάζεται με εισαγγελείς, δικαστές, αστυνομικούς και άλλους ειδικούς και συμμετέχει και ο ίδιος, ως μάρτυρας, στην εκδίκαση της υπόθεσης σε περίπτωση που οδηγηθεί στο δικαστήριο. </a:t>
            </a:r>
            <a:r>
              <a:rPr lang="el-GR" dirty="0" smtClean="0"/>
              <a:t/>
            </a:r>
            <a:br>
              <a:rPr lang="el-GR" dirty="0" smtClean="0"/>
            </a:br>
            <a:endParaRPr lang="el-GR" dirty="0"/>
          </a:p>
        </p:txBody>
      </p:sp>
      <p:sp>
        <p:nvSpPr>
          <p:cNvPr id="4" name="3 - Θέση περιεχομένου"/>
          <p:cNvSpPr>
            <a:spLocks noGrp="1"/>
          </p:cNvSpPr>
          <p:nvPr>
            <p:ph sz="half" idx="2"/>
          </p:nvPr>
        </p:nvSpPr>
        <p:spPr/>
        <p:txBody>
          <a:bodyPr>
            <a:normAutofit fontScale="25000" lnSpcReduction="20000"/>
          </a:bodyPr>
          <a:lstStyle/>
          <a:p>
            <a:pPr>
              <a:buNone/>
            </a:pPr>
            <a:r>
              <a:rPr lang="el-GR" sz="1400" dirty="0" smtClean="0"/>
              <a:t>.</a:t>
            </a:r>
            <a:endParaRPr lang="el-GR" sz="1400" dirty="0"/>
          </a:p>
        </p:txBody>
      </p:sp>
      <p:pic>
        <p:nvPicPr>
          <p:cNvPr id="7" name="6 - Εικόνα" descr="dpa-german-forensic-doctor-ruediger-lessig-c-and-his-colleagues-names-D3M7AB.jpg"/>
          <p:cNvPicPr>
            <a:picLocks noChangeAspect="1"/>
          </p:cNvPicPr>
          <p:nvPr/>
        </p:nvPicPr>
        <p:blipFill>
          <a:blip r:embed="rId2"/>
          <a:stretch>
            <a:fillRect/>
          </a:stretch>
        </p:blipFill>
        <p:spPr>
          <a:xfrm>
            <a:off x="4214810" y="1285860"/>
            <a:ext cx="4786346" cy="5072098"/>
          </a:xfrm>
          <a:prstGeom prst="rect">
            <a:avLst/>
          </a:prstGeom>
        </p:spPr>
      </p:pic>
    </p:spTree>
  </p:cSld>
  <p:clrMapOvr>
    <a:masterClrMapping/>
  </p:clrMapOvr>
  <p:transition spd="slow">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a:xfrm>
            <a:off x="457200" y="214290"/>
            <a:ext cx="8229600" cy="642942"/>
          </a:xfrm>
        </p:spPr>
        <p:txBody>
          <a:bodyPr>
            <a:normAutofit fontScale="90000"/>
          </a:bodyPr>
          <a:lstStyle/>
          <a:p>
            <a:r>
              <a:rPr lang="el-GR" dirty="0" smtClean="0"/>
              <a:t>ΣΥΝΘΗΚΕΣ ΕΡΓΑΣΙΑΣ</a:t>
            </a:r>
            <a:endParaRPr lang="el-GR" dirty="0"/>
          </a:p>
        </p:txBody>
      </p:sp>
      <p:sp>
        <p:nvSpPr>
          <p:cNvPr id="6" name="5 - Θέση περιεχομένου"/>
          <p:cNvSpPr>
            <a:spLocks noGrp="1"/>
          </p:cNvSpPr>
          <p:nvPr>
            <p:ph idx="1"/>
          </p:nvPr>
        </p:nvSpPr>
        <p:spPr>
          <a:xfrm>
            <a:off x="142844" y="1600200"/>
            <a:ext cx="8358246" cy="4525963"/>
          </a:xfrm>
        </p:spPr>
        <p:txBody>
          <a:bodyPr>
            <a:normAutofit fontScale="77500" lnSpcReduction="20000"/>
          </a:bodyPr>
          <a:lstStyle/>
          <a:p>
            <a:pPr algn="ctr">
              <a:buNone/>
            </a:pPr>
            <a:r>
              <a:rPr lang="el-GR" dirty="0" smtClean="0"/>
              <a:t>     Το επάγγελμα του ιατροδικαστή κατατάσσεται στα βαρύτερα και πλέον ανθυγιεινά επαγγέλματα. Το ωράριό του δεν είναι σταθερό και μάλιστα το υπερβαίνει πολύ συχνά </a:t>
            </a:r>
            <a:r>
              <a:rPr lang="el-GR" dirty="0" err="1" smtClean="0"/>
              <a:t>αλλα</a:t>
            </a:r>
            <a:r>
              <a:rPr lang="el-GR" dirty="0" smtClean="0"/>
              <a:t> αμείβεται πολύ καλά. Πολλές φορές χρειάζεται να επισκέπτεται το χώρο που έχει διαπραχθεί κάποιο έγκλημα προκειμένου να ερευνήσει τις συνθήκες θανάτου. Πρόκειται για ένα </a:t>
            </a:r>
            <a:r>
              <a:rPr lang="el-GR" dirty="0" err="1" smtClean="0"/>
              <a:t>αγχογόνο</a:t>
            </a:r>
            <a:r>
              <a:rPr lang="el-GR" dirty="0" smtClean="0"/>
              <a:t> και ιδιαίτερα δύσκολο επάγγελμα, καθώς είναι αναγκασμένος να εξετάζει νεκρούς ή ανθρώπους που έχουν υποστεί βιασμό ή οποιαδήποτε άλλη κακοποίηση, σεξουαλική ή μη. Γι’ αυτό το λόγο χρειάζεται ιδιαίτερη προσοχή στην τήρηση αυστηρών μέτρων ασφάλειας και υγιεινής στους θαλάμους των νεκροτομείων ή άλλων χώρων.</a:t>
            </a:r>
            <a:br>
              <a:rPr lang="el-GR" dirty="0" smtClean="0"/>
            </a:br>
            <a:endParaRPr lang="el-GR" dirty="0"/>
          </a:p>
        </p:txBody>
      </p:sp>
    </p:spTree>
  </p:cSld>
  <p:clrMapOvr>
    <a:masterClrMapping/>
  </p:clrMapOvr>
  <p:transition spd="slow">
    <p:wheel spokes="8"/>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96908"/>
          </a:xfrm>
        </p:spPr>
        <p:txBody>
          <a:bodyPr/>
          <a:lstStyle/>
          <a:p>
            <a:r>
              <a:rPr lang="el-GR" dirty="0" smtClean="0"/>
              <a:t>ΠΗΓΕΣ</a:t>
            </a:r>
            <a:endParaRPr lang="el-GR" dirty="0"/>
          </a:p>
        </p:txBody>
      </p:sp>
      <p:sp>
        <p:nvSpPr>
          <p:cNvPr id="3" name="2 - Θέση περιεχομένου"/>
          <p:cNvSpPr>
            <a:spLocks noGrp="1"/>
          </p:cNvSpPr>
          <p:nvPr>
            <p:ph idx="1"/>
          </p:nvPr>
        </p:nvSpPr>
        <p:spPr>
          <a:xfrm>
            <a:off x="428596" y="1357298"/>
            <a:ext cx="8229600" cy="4525963"/>
          </a:xfrm>
        </p:spPr>
        <p:txBody>
          <a:bodyPr/>
          <a:lstStyle/>
          <a:p>
            <a:r>
              <a:rPr lang="en-GB" dirty="0" smtClean="0">
                <a:hlinkClick r:id="rId2"/>
              </a:rPr>
              <a:t>http</a:t>
            </a:r>
            <a:r>
              <a:rPr lang="el-GR" dirty="0" smtClean="0">
                <a:hlinkClick r:id="rId2"/>
              </a:rPr>
              <a:t>://</a:t>
            </a:r>
            <a:r>
              <a:rPr lang="en-GB" dirty="0" err="1" smtClean="0">
                <a:hlinkClick r:id="rId2"/>
              </a:rPr>
              <a:t>epagelmata</a:t>
            </a:r>
            <a:r>
              <a:rPr lang="el-GR" dirty="0" smtClean="0">
                <a:hlinkClick r:id="rId2"/>
              </a:rPr>
              <a:t>.</a:t>
            </a:r>
            <a:r>
              <a:rPr lang="en-GB" dirty="0" err="1" smtClean="0">
                <a:hlinkClick r:id="rId2"/>
              </a:rPr>
              <a:t>oaed</a:t>
            </a:r>
            <a:r>
              <a:rPr lang="el-GR" dirty="0" smtClean="0">
                <a:hlinkClick r:id="rId2"/>
              </a:rPr>
              <a:t>.</a:t>
            </a:r>
            <a:r>
              <a:rPr lang="en-GB" dirty="0" err="1" smtClean="0">
                <a:hlinkClick r:id="rId2"/>
              </a:rPr>
              <a:t>gr</a:t>
            </a:r>
            <a:r>
              <a:rPr lang="el-GR" dirty="0" smtClean="0">
                <a:hlinkClick r:id="rId2"/>
              </a:rPr>
              <a:t>/</a:t>
            </a:r>
            <a:r>
              <a:rPr lang="en-GB" dirty="0" smtClean="0">
                <a:hlinkClick r:id="rId2"/>
              </a:rPr>
              <a:t>show</a:t>
            </a:r>
            <a:r>
              <a:rPr lang="el-GR" dirty="0" smtClean="0">
                <a:hlinkClick r:id="rId2"/>
              </a:rPr>
              <a:t>.</a:t>
            </a:r>
            <a:r>
              <a:rPr lang="en-GB" dirty="0" err="1" smtClean="0">
                <a:hlinkClick r:id="rId2"/>
              </a:rPr>
              <a:t>php</a:t>
            </a:r>
            <a:endParaRPr lang="el-GR" dirty="0" smtClean="0"/>
          </a:p>
          <a:p>
            <a:r>
              <a:rPr lang="en-GB" dirty="0" smtClean="0">
                <a:hlinkClick r:id="rId3"/>
              </a:rPr>
              <a:t>http://sep4u.gr/professional-monographs/</a:t>
            </a:r>
            <a:endParaRPr lang="el-GR" dirty="0" smtClean="0"/>
          </a:p>
          <a:p>
            <a:r>
              <a:rPr lang="en-GB" dirty="0" smtClean="0">
                <a:hlinkClick r:id="rId4"/>
              </a:rPr>
              <a:t>https://school.med.uoa.gr/</a:t>
            </a:r>
            <a:endParaRPr lang="el-GR" dirty="0" smtClean="0"/>
          </a:p>
          <a:p>
            <a:r>
              <a:rPr lang="el-GR" dirty="0" smtClean="0"/>
              <a:t>ΟΜΑΔΑ </a:t>
            </a:r>
          </a:p>
          <a:p>
            <a:r>
              <a:rPr lang="el-GR" dirty="0" smtClean="0"/>
              <a:t>ΔΗΜΗΤΡΗΣ </a:t>
            </a:r>
            <a:r>
              <a:rPr lang="en-US" smtClean="0"/>
              <a:t> </a:t>
            </a:r>
            <a:r>
              <a:rPr lang="el-GR" smtClean="0"/>
              <a:t>ΔΗΜΟΥ</a:t>
            </a:r>
            <a:endParaRPr lang="el-GR" dirty="0" smtClean="0"/>
          </a:p>
          <a:p>
            <a:r>
              <a:rPr lang="el-GR" dirty="0" smtClean="0"/>
              <a:t>ΙΩΑΝΝΑ  ΔΕΛΗ</a:t>
            </a:r>
          </a:p>
          <a:p>
            <a:r>
              <a:rPr lang="el-GR" dirty="0" smtClean="0"/>
              <a:t>ΖΩΗ ΓΟΥΡΓΙΩΤΗ</a:t>
            </a:r>
          </a:p>
          <a:p>
            <a:r>
              <a:rPr lang="el-GR" dirty="0" smtClean="0"/>
              <a:t>ΔΗΜΗΤΡΑ  ΔΗΜΗΤΡΙΟΥ</a:t>
            </a:r>
          </a:p>
          <a:p>
            <a:endParaRPr lang="el-GR" dirty="0"/>
          </a:p>
        </p:txBody>
      </p:sp>
    </p:spTree>
  </p:cSld>
  <p:clrMapOvr>
    <a:masterClrMapping/>
  </p:clrMapOvr>
  <p:transition spd="slow">
    <p:wipe dir="d"/>
  </p:transition>
  <p:timing>
    <p:tnLst>
      <p:par>
        <p:cTn id="1" dur="indefinite" restart="never" nodeType="tmRoot"/>
      </p:par>
    </p:tnLst>
  </p:timing>
</p:sld>
</file>

<file path=ppt/theme/theme1.xml><?xml version="1.0" encoding="utf-8"?>
<a:theme xmlns:a="http://schemas.openxmlformats.org/drawingml/2006/main" name="Τεχνικό">
  <a:themeElements>
    <a:clrScheme name="Τεχνικό">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Τεχνικό">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Τεχνικό">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114</TotalTime>
  <Words>616</Words>
  <PresentationFormat>Προβολή στην οθόνη (4:3)</PresentationFormat>
  <Paragraphs>41</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Τεχνικό</vt:lpstr>
      <vt:lpstr>ΙΑΤΡΟΣ</vt:lpstr>
      <vt:lpstr>ΠΕΡΙΓΡΑΦΗ ΕΠΑΓΓΕΛΜΑΤΟΣ</vt:lpstr>
      <vt:lpstr>ΣΥΝΘΗΚΕΣ ΕΡΓΑΣΙΑΣ</vt:lpstr>
      <vt:lpstr>ΠΡΟΣΩΠΙΚΟΤΗΤΑ ΚΑΙ ΙΚΑΝΟΤΗΤΕΣ </vt:lpstr>
      <vt:lpstr>ΤΥΠΙΚΑ ΠΡΟΣΟΝΤΑ &amp; ΔΙΚΑΙΩΜΑΤΑ</vt:lpstr>
      <vt:lpstr>ΙΑΤΡΟΔΙΚΑΣΤΗΣ</vt:lpstr>
      <vt:lpstr>ΠΕΡΙΓΡΑΦΗ ΕΠΑΓΓΕΛΜΑΤΟΣ</vt:lpstr>
      <vt:lpstr>ΣΥΝΘΗΚΕΣ ΕΡΓΑΣΙΑΣ</vt:lpstr>
      <vt:lpstr>ΠΗΓΕΣ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ΙΑΤΡΟΣ</dc:title>
  <dc:creator>pc10</dc:creator>
  <cp:lastModifiedBy>User</cp:lastModifiedBy>
  <cp:revision>23</cp:revision>
  <dcterms:created xsi:type="dcterms:W3CDTF">2019-10-22T06:00:44Z</dcterms:created>
  <dcterms:modified xsi:type="dcterms:W3CDTF">2020-02-02T11:36:42Z</dcterms:modified>
</cp:coreProperties>
</file>