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8" r:id="rId4"/>
    <p:sldId id="259" r:id="rId5"/>
    <p:sldId id="260" r:id="rId6"/>
    <p:sldId id="281" r:id="rId7"/>
    <p:sldId id="264" r:id="rId8"/>
    <p:sldId id="282" r:id="rId9"/>
    <p:sldId id="265" r:id="rId10"/>
    <p:sldId id="266" r:id="rId11"/>
    <p:sldId id="268" r:id="rId12"/>
    <p:sldId id="283" r:id="rId13"/>
    <p:sldId id="284" r:id="rId14"/>
    <p:sldId id="285" r:id="rId15"/>
    <p:sldId id="286" r:id="rId16"/>
    <p:sldId id="287" r:id="rId17"/>
    <p:sldId id="280"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CFB2AAB2-AAA5-46DA-B402-75EA2F50D833}" type="datetimeFigureOut">
              <a:rPr lang="el-GR" smtClean="0"/>
              <a:pPr/>
              <a:t>27/1/2020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939F022-46AD-432F-8DA5-9CF8790F7802}"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FB2AAB2-AAA5-46DA-B402-75EA2F50D833}" type="datetimeFigureOut">
              <a:rPr lang="el-GR" smtClean="0"/>
              <a:pPr/>
              <a:t>27/1/2020</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39F022-46AD-432F-8DA5-9CF8790F7802}"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fontAlgn="base"/>
            <a:r>
              <a:rPr lang="el-GR" sz="2800" dirty="0" smtClean="0">
                <a:effectLst>
                  <a:outerShdw blurRad="50000" dist="30000" dir="5400000" algn="tl" rotWithShape="0">
                    <a:srgbClr val="000000">
                      <a:alpha val="30000"/>
                    </a:srgbClr>
                  </a:outerShdw>
                  <a:reflection blurRad="6350" stA="60000" endA="900" endPos="58000" dir="5400000" sy="-100000" algn="bl" rotWithShape="0"/>
                </a:effectLst>
                <a:latin typeface="Garamond" pitchFamily="18" charset="0"/>
              </a:rPr>
              <a:t>ΒΙΑ ΚΑΙ ΑΘΛΗΤΙΣΜΟΣ</a:t>
            </a:r>
            <a:br>
              <a:rPr lang="el-GR" sz="2800" dirty="0" smtClean="0">
                <a:effectLst>
                  <a:outerShdw blurRad="50000" dist="30000" dir="5400000" algn="tl" rotWithShape="0">
                    <a:srgbClr val="000000">
                      <a:alpha val="30000"/>
                    </a:srgbClr>
                  </a:outerShdw>
                  <a:reflection blurRad="6350" stA="60000" endA="900" endPos="58000" dir="5400000" sy="-100000" algn="bl" rotWithShape="0"/>
                </a:effectLst>
                <a:latin typeface="Garamond" pitchFamily="18" charset="0"/>
              </a:rPr>
            </a:br>
            <a:r>
              <a:rPr lang="el-GR" sz="2800" dirty="0" smtClean="0">
                <a:effectLst>
                  <a:outerShdw blurRad="50000" dist="30000" dir="5400000" algn="tl" rotWithShape="0">
                    <a:srgbClr val="000000">
                      <a:alpha val="30000"/>
                    </a:srgbClr>
                  </a:outerShdw>
                  <a:reflection blurRad="6350" stA="60000" endA="900" endPos="58000" dir="5400000" sy="-100000" algn="bl" rotWithShape="0"/>
                </a:effectLst>
                <a:latin typeface="Garamond" pitchFamily="18" charset="0"/>
              </a:rPr>
              <a:t>ΣΤΑ ΠΛΑΙΣΙΑ ΤΗΣ ΕΡΕΥΝΗΤΙΚΗΣ ΕΡΓΑΣΙΑΣ Β ΛΥΚΕΙΟΥ 2019-2020</a:t>
            </a:r>
            <a:endParaRPr lang="en-US" sz="2800" dirty="0">
              <a:effectLst>
                <a:outerShdw blurRad="50000" dist="30000" dir="5400000" algn="tl" rotWithShape="0">
                  <a:srgbClr val="000000">
                    <a:alpha val="30000"/>
                  </a:srgbClr>
                </a:outerShdw>
                <a:reflection blurRad="6350" stA="60000" endA="900" endPos="58000" dir="5400000" sy="-100000" algn="bl" rotWithShape="0"/>
              </a:effectLst>
              <a:latin typeface="Garamond" pitchFamily="18" charset="0"/>
            </a:endParaRPr>
          </a:p>
        </p:txBody>
      </p:sp>
      <p:sp>
        <p:nvSpPr>
          <p:cNvPr id="3" name="2 - Θέση περιεχομένου"/>
          <p:cNvSpPr>
            <a:spLocks noGrp="1"/>
          </p:cNvSpPr>
          <p:nvPr>
            <p:ph idx="1"/>
          </p:nvPr>
        </p:nvSpPr>
        <p:spPr>
          <a:xfrm>
            <a:off x="5925320" y="4143380"/>
            <a:ext cx="3218680" cy="2462210"/>
          </a:xfrm>
        </p:spPr>
        <p:txBody>
          <a:bodyPr>
            <a:noAutofit/>
          </a:bodyPr>
          <a:lstStyle/>
          <a:p>
            <a:pPr>
              <a:buNone/>
            </a:pPr>
            <a:r>
              <a:rPr lang="el-GR" sz="1800" dirty="0" smtClean="0">
                <a:effectLst>
                  <a:reflection blurRad="6350" stA="60000" endA="900" endPos="60000" dist="60007" dir="5400000" sy="-100000" algn="bl" rotWithShape="0"/>
                </a:effectLst>
                <a:latin typeface="Garamond" pitchFamily="18" charset="0"/>
              </a:rPr>
              <a:t>ΣΥΜΜΕΤΕΙΧΑΝ ΟΙ</a:t>
            </a:r>
            <a:r>
              <a:rPr lang="el-GR" sz="1800" dirty="0" smtClean="0">
                <a:latin typeface="Garamond" pitchFamily="18" charset="0"/>
              </a:rPr>
              <a:t>:</a:t>
            </a:r>
          </a:p>
          <a:p>
            <a:pPr>
              <a:buNone/>
            </a:pPr>
            <a:r>
              <a:rPr lang="el-GR" sz="1800" dirty="0" smtClean="0">
                <a:latin typeface="Garamond" pitchFamily="18" charset="0"/>
              </a:rPr>
              <a:t>Αγγελική </a:t>
            </a:r>
            <a:r>
              <a:rPr lang="el-GR" sz="1800" dirty="0" smtClean="0">
                <a:latin typeface="Garamond" pitchFamily="18" charset="0"/>
              </a:rPr>
              <a:t>Κατσαρού</a:t>
            </a:r>
          </a:p>
          <a:p>
            <a:pPr>
              <a:buNone/>
            </a:pPr>
            <a:r>
              <a:rPr lang="el-GR" sz="1800" dirty="0" smtClean="0">
                <a:latin typeface="Garamond" pitchFamily="18" charset="0"/>
              </a:rPr>
              <a:t>Ελίνα Κιούση</a:t>
            </a:r>
          </a:p>
          <a:p>
            <a:pPr>
              <a:buNone/>
            </a:pPr>
            <a:r>
              <a:rPr lang="el-GR" sz="1800" dirty="0" smtClean="0">
                <a:latin typeface="Garamond" pitchFamily="18" charset="0"/>
              </a:rPr>
              <a:t>Ραφαέλλα Μανούσκου</a:t>
            </a:r>
          </a:p>
          <a:p>
            <a:pPr>
              <a:buNone/>
            </a:pPr>
            <a:r>
              <a:rPr lang="el-GR" sz="1800" dirty="0" smtClean="0">
                <a:latin typeface="Garamond" pitchFamily="18" charset="0"/>
              </a:rPr>
              <a:t>Μαριάννα Μακρή</a:t>
            </a:r>
          </a:p>
          <a:p>
            <a:pPr>
              <a:buNone/>
            </a:pPr>
            <a:r>
              <a:rPr lang="el-GR" sz="1800" dirty="0" smtClean="0">
                <a:latin typeface="Garamond" pitchFamily="18" charset="0"/>
              </a:rPr>
              <a:t>Στέλλα Κλειτσινίκου</a:t>
            </a:r>
            <a:endParaRPr lang="el-GR" sz="1800" dirty="0">
              <a:latin typeface="Garamond" pitchFamily="18" charset="0"/>
            </a:endParaRPr>
          </a:p>
        </p:txBody>
      </p:sp>
      <p:pic>
        <p:nvPicPr>
          <p:cNvPr id="22530" name="Picture 2" descr="Αποτέλεσμα εικόνας για αθλητισμος και βια"/>
          <p:cNvPicPr>
            <a:picLocks noChangeAspect="1" noChangeArrowheads="1"/>
          </p:cNvPicPr>
          <p:nvPr/>
        </p:nvPicPr>
        <p:blipFill>
          <a:blip r:embed="rId2"/>
          <a:srcRect/>
          <a:stretch>
            <a:fillRect/>
          </a:stretch>
        </p:blipFill>
        <p:spPr bwMode="auto">
          <a:xfrm>
            <a:off x="1000099" y="2928934"/>
            <a:ext cx="4314269" cy="392906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4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Μ</a:t>
            </a:r>
            <a:r>
              <a:rPr lang="el-GR" sz="24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πορούμε  </a:t>
            </a:r>
            <a:r>
              <a:rPr lang="el-GR" sz="24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να  τους  χωρίσουμε  σε  τέσσερις κατηγορίες χούλιγκαν</a:t>
            </a:r>
            <a:endParaRPr lang="el-GR" sz="2400" dirty="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endParaRPr>
          </a:p>
        </p:txBody>
      </p:sp>
      <p:sp>
        <p:nvSpPr>
          <p:cNvPr id="3" name="2 - Θέση περιεχομένου"/>
          <p:cNvSpPr>
            <a:spLocks noGrp="1"/>
          </p:cNvSpPr>
          <p:nvPr>
            <p:ph idx="1"/>
          </p:nvPr>
        </p:nvSpPr>
        <p:spPr>
          <a:xfrm>
            <a:off x="1428728" y="1285860"/>
            <a:ext cx="7498080" cy="4800600"/>
          </a:xfrm>
        </p:spPr>
        <p:txBody>
          <a:bodyPr>
            <a:normAutofit/>
          </a:bodyPr>
          <a:lstStyle/>
          <a:p>
            <a:pPr>
              <a:buNone/>
            </a:pPr>
            <a:endParaRPr lang="el-GR" sz="2300" dirty="0" smtClean="0">
              <a:latin typeface="Garamond" pitchFamily="18" charset="0"/>
            </a:endParaRPr>
          </a:p>
          <a:p>
            <a:pPr>
              <a:buFont typeface="Wingdings" pitchFamily="2" charset="2"/>
              <a:buChar char="v"/>
            </a:pPr>
            <a:r>
              <a:rPr lang="el-GR" sz="1900" dirty="0" smtClean="0">
                <a:latin typeface="Garamond" pitchFamily="18" charset="0"/>
              </a:rPr>
              <a:t>Αυτοί  που  προκαλούν  καταστροφές  χωρίς  ιδιαίτερη  αφορμή,  από  έλλειψη παιδείας.  </a:t>
            </a:r>
          </a:p>
          <a:p>
            <a:pPr lvl="0">
              <a:buFont typeface="Wingdings" pitchFamily="2" charset="2"/>
              <a:buChar char="v"/>
            </a:pPr>
            <a:r>
              <a:rPr lang="el-GR" sz="1900" dirty="0" smtClean="0">
                <a:latin typeface="Garamond" pitchFamily="18" charset="0"/>
              </a:rPr>
              <a:t>Αυτοί  που  μεταφέρουν  εκτός  έδρας  εσωτερικές  διαφορές  και  εθνικές </a:t>
            </a:r>
            <a:r>
              <a:rPr lang="el-GR" sz="1900" dirty="0" smtClean="0">
                <a:latin typeface="Garamond" pitchFamily="18" charset="0"/>
              </a:rPr>
              <a:t>αντιπαλότητες</a:t>
            </a:r>
            <a:endParaRPr lang="el-GR" sz="1900" dirty="0" smtClean="0">
              <a:latin typeface="Garamond" pitchFamily="18" charset="0"/>
            </a:endParaRPr>
          </a:p>
          <a:p>
            <a:pPr lvl="0">
              <a:buFont typeface="Wingdings" pitchFamily="2" charset="2"/>
              <a:buChar char="v"/>
            </a:pPr>
            <a:r>
              <a:rPr lang="el-GR" sz="1900" dirty="0" smtClean="0">
                <a:latin typeface="Garamond" pitchFamily="18" charset="0"/>
              </a:rPr>
              <a:t>Οι οπαδοί από χώρες με υψηλό ποσοστό ανεργίας και </a:t>
            </a:r>
          </a:p>
          <a:p>
            <a:pPr>
              <a:buNone/>
            </a:pPr>
            <a:r>
              <a:rPr lang="el-GR" sz="1900" dirty="0" smtClean="0">
                <a:latin typeface="Garamond" pitchFamily="18" charset="0"/>
              </a:rPr>
              <a:t>      αλκοολισμού.  </a:t>
            </a:r>
          </a:p>
          <a:p>
            <a:pPr lvl="0">
              <a:buFont typeface="Wingdings" pitchFamily="2" charset="2"/>
              <a:buChar char="v"/>
            </a:pPr>
            <a:r>
              <a:rPr lang="el-GR" sz="1900" dirty="0" smtClean="0">
                <a:latin typeface="Garamond" pitchFamily="18" charset="0"/>
              </a:rPr>
              <a:t>Οι κάτοικοι φτωχών χωρών που βλέπουν τα επεισόδια ως φυσική προέκταση ενός  σημαντικού  ποδοσφαιρικού  αγώνα  ή,  αλλιώς,  ως  ενεργό  προσφορά  των φιλάθλων στον αγώνα των ομοϊδεατών τους ποδοσφαιριστών.</a:t>
            </a:r>
          </a:p>
          <a:p>
            <a:endParaRPr lang="el-GR" dirty="0"/>
          </a:p>
        </p:txBody>
      </p:sp>
      <p:pic>
        <p:nvPicPr>
          <p:cNvPr id="16386" name="Picture 2" descr="Αποτέλεσμα εικόνας για hooligans sports"/>
          <p:cNvPicPr>
            <a:picLocks noChangeAspect="1" noChangeArrowheads="1"/>
          </p:cNvPicPr>
          <p:nvPr/>
        </p:nvPicPr>
        <p:blipFill>
          <a:blip r:embed="rId2"/>
          <a:srcRect/>
          <a:stretch>
            <a:fillRect/>
          </a:stretch>
        </p:blipFill>
        <p:spPr bwMode="auto">
          <a:xfrm>
            <a:off x="1000100" y="4714885"/>
            <a:ext cx="3143272" cy="2143116"/>
          </a:xfrm>
          <a:prstGeom prst="rect">
            <a:avLst/>
          </a:prstGeom>
          <a:noFill/>
        </p:spPr>
      </p:pic>
      <p:pic>
        <p:nvPicPr>
          <p:cNvPr id="16388" name="Picture 4" descr="Σχετική εικόνα"/>
          <p:cNvPicPr>
            <a:picLocks noChangeAspect="1" noChangeArrowheads="1"/>
          </p:cNvPicPr>
          <p:nvPr/>
        </p:nvPicPr>
        <p:blipFill>
          <a:blip r:embed="rId3"/>
          <a:srcRect/>
          <a:stretch>
            <a:fillRect/>
          </a:stretch>
        </p:blipFill>
        <p:spPr bwMode="auto">
          <a:xfrm>
            <a:off x="2948632" y="4714884"/>
            <a:ext cx="3695070" cy="2143116"/>
          </a:xfrm>
          <a:prstGeom prst="rect">
            <a:avLst/>
          </a:prstGeom>
          <a:noFill/>
        </p:spPr>
      </p:pic>
      <p:pic>
        <p:nvPicPr>
          <p:cNvPr id="16390" name="Picture 6" descr="Αποτέλεσμα εικόνας για χουλιγκανισμος στα γηπεδα"/>
          <p:cNvPicPr>
            <a:picLocks noChangeAspect="1" noChangeArrowheads="1"/>
          </p:cNvPicPr>
          <p:nvPr/>
        </p:nvPicPr>
        <p:blipFill>
          <a:blip r:embed="rId4"/>
          <a:srcRect/>
          <a:stretch>
            <a:fillRect/>
          </a:stretch>
        </p:blipFill>
        <p:spPr bwMode="auto">
          <a:xfrm>
            <a:off x="5643570" y="4714885"/>
            <a:ext cx="3500430" cy="214311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42976" y="571480"/>
            <a:ext cx="7498080" cy="2571760"/>
          </a:xfrm>
        </p:spPr>
        <p:txBody>
          <a:bodyPr>
            <a:normAutofit/>
          </a:bodyPr>
          <a:lstStyle/>
          <a:p>
            <a:r>
              <a:rPr lang="el-GR" sz="2000" dirty="0" smtClean="0">
                <a:latin typeface="Garamond" pitchFamily="18" charset="0"/>
              </a:rPr>
              <a:t>σωστό </a:t>
            </a:r>
            <a:r>
              <a:rPr lang="el-GR" sz="2000" dirty="0" smtClean="0">
                <a:latin typeface="Garamond" pitchFamily="18" charset="0"/>
              </a:rPr>
              <a:t>είναι να αναφέρουμε πως πολλοί πολιτικοί παράγοντες δηλώνουν πως  την  βία  στα  γήπεδα  την  προκαλούν  </a:t>
            </a:r>
            <a:r>
              <a:rPr lang="el-GR" sz="2000" dirty="0" smtClean="0">
                <a:latin typeface="Garamond" pitchFamily="18" charset="0"/>
              </a:rPr>
              <a:t>τα κέντρα οικονομικής εξουσίας  </a:t>
            </a:r>
            <a:r>
              <a:rPr lang="el-GR" sz="2000" dirty="0" smtClean="0">
                <a:latin typeface="Garamond" pitchFamily="18" charset="0"/>
              </a:rPr>
              <a:t>για  να ανέβουν  οικονομικά. Συγκεκριμένα </a:t>
            </a:r>
            <a:r>
              <a:rPr lang="el-GR" sz="2000" dirty="0" smtClean="0">
                <a:latin typeface="Garamond" pitchFamily="18" charset="0"/>
              </a:rPr>
              <a:t>δηλώνεται: ‘Νομίζω </a:t>
            </a:r>
            <a:r>
              <a:rPr lang="el-GR" sz="2000" dirty="0" smtClean="0">
                <a:latin typeface="Garamond" pitchFamily="18" charset="0"/>
              </a:rPr>
              <a:t>ότι κρυβόμαστε πίσω από το δάχτυλό μας. Φυσικά και πρόκειται για υποκρισία,  καθώς  όλοι  γνωρίζουν  ότι  στο  σύγχρονο  επαγγελματικό  ποδόσφαιρο υποθάλπονται  εξωαθλητικές  σκοπιμότητες</a:t>
            </a:r>
            <a:r>
              <a:rPr lang="el-GR" sz="2000" dirty="0" smtClean="0">
                <a:latin typeface="Garamond" pitchFamily="18" charset="0"/>
              </a:rPr>
              <a:t>.’</a:t>
            </a:r>
            <a:endParaRPr lang="el-GR" sz="2000" dirty="0">
              <a:latin typeface="Garamond" pitchFamily="18" charset="0"/>
            </a:endParaRPr>
          </a:p>
        </p:txBody>
      </p:sp>
      <p:pic>
        <p:nvPicPr>
          <p:cNvPr id="14338" name="Picture 2" descr="Αποτέλεσμα εικόνας για εξουσια"/>
          <p:cNvPicPr>
            <a:picLocks noChangeAspect="1" noChangeArrowheads="1"/>
          </p:cNvPicPr>
          <p:nvPr/>
        </p:nvPicPr>
        <p:blipFill>
          <a:blip r:embed="rId2"/>
          <a:srcRect/>
          <a:stretch>
            <a:fillRect/>
          </a:stretch>
        </p:blipFill>
        <p:spPr bwMode="auto">
          <a:xfrm>
            <a:off x="2790664" y="3286124"/>
            <a:ext cx="6353336" cy="357187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ΜΕΤΡΑ ΠΡΟΛΗΨΗΣ</a:t>
            </a:r>
            <a:endParaRPr lang="el-GR" sz="3200" dirty="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endParaRPr>
          </a:p>
        </p:txBody>
      </p:sp>
      <p:sp>
        <p:nvSpPr>
          <p:cNvPr id="3" name="2 - Θέση περιεχομένου"/>
          <p:cNvSpPr>
            <a:spLocks noGrp="1"/>
          </p:cNvSpPr>
          <p:nvPr>
            <p:ph idx="1"/>
          </p:nvPr>
        </p:nvSpPr>
        <p:spPr>
          <a:xfrm>
            <a:off x="4214810" y="1447800"/>
            <a:ext cx="4718878" cy="4800600"/>
          </a:xfrm>
        </p:spPr>
        <p:txBody>
          <a:bodyPr>
            <a:normAutofit fontScale="85000" lnSpcReduction="20000"/>
          </a:bodyPr>
          <a:lstStyle/>
          <a:p>
            <a:pPr algn="ctr">
              <a:buNone/>
            </a:pPr>
            <a:r>
              <a:rPr lang="el-GR" sz="2800" dirty="0" smtClean="0">
                <a:latin typeface="Garamond" pitchFamily="18" charset="0"/>
              </a:rPr>
              <a:t>Υποχρεώσεις ομάδων και πολιτείας </a:t>
            </a:r>
            <a:endParaRPr lang="el-GR" sz="2800" b="1" i="1" dirty="0" smtClean="0">
              <a:latin typeface="Garamond" pitchFamily="18" charset="0"/>
            </a:endParaRPr>
          </a:p>
          <a:p>
            <a:pPr lvl="0"/>
            <a:r>
              <a:rPr lang="el-GR" sz="2200" dirty="0" smtClean="0">
                <a:latin typeface="Garamond" pitchFamily="18" charset="0"/>
              </a:rPr>
              <a:t>Να υπάρχει αντικειμενικότητα και όχι αδικίες σε βάρος των λεγόμενων μικρών ομάδων.  Στην  περίπτωση  εισβολής  φιλάθλων  στο  γήπεδο  να  γίνεται  άμεσα διακοπή  του  αγώνα  σε  βάρος  της  ομάδας  της  οποίας  οι  φίλαθλοι  εισέβαλαν. Επίσης θα πρέπει να αφαιρούνται βαθμοί από τις ομάδες</a:t>
            </a:r>
            <a:r>
              <a:rPr lang="el-GR" sz="2200" dirty="0" smtClean="0">
                <a:latin typeface="Garamond" pitchFamily="18" charset="0"/>
              </a:rPr>
              <a:t>.</a:t>
            </a:r>
          </a:p>
          <a:p>
            <a:pPr lvl="0">
              <a:buFont typeface="Wingdings" pitchFamily="2" charset="2"/>
              <a:buChar char="v"/>
            </a:pPr>
            <a:r>
              <a:rPr lang="el-GR" sz="2200" dirty="0" smtClean="0">
                <a:latin typeface="Garamond" pitchFamily="18" charset="0"/>
              </a:rPr>
              <a:t> </a:t>
            </a:r>
            <a:r>
              <a:rPr lang="el-GR" sz="2200" dirty="0" smtClean="0">
                <a:latin typeface="Garamond" pitchFamily="18" charset="0"/>
              </a:rPr>
              <a:t>Αυστηρή εφαρμογή της κείμενης νομοθεσίας από την Πολιτεία. Επιπλέον αυτοί που </a:t>
            </a:r>
            <a:r>
              <a:rPr lang="el-GR" sz="2200" dirty="0" smtClean="0">
                <a:latin typeface="Garamond" pitchFamily="18" charset="0"/>
              </a:rPr>
              <a:t>παρανομούν (παράγοντες,οπαδοί </a:t>
            </a:r>
            <a:r>
              <a:rPr lang="el-GR" sz="2200" dirty="0" smtClean="0">
                <a:latin typeface="Garamond" pitchFamily="18" charset="0"/>
              </a:rPr>
              <a:t>κ.λπ.), να τιμωρούνται χωρίς επιείκεια ή διακρίσεις. </a:t>
            </a:r>
          </a:p>
          <a:p>
            <a:pPr>
              <a:buNone/>
            </a:pPr>
            <a:r>
              <a:rPr lang="el-GR" sz="2200" dirty="0" smtClean="0">
                <a:latin typeface="Garamond" pitchFamily="18" charset="0"/>
              </a:rPr>
              <a:t> </a:t>
            </a:r>
          </a:p>
          <a:p>
            <a:pPr>
              <a:buFont typeface="Wingdings" pitchFamily="2" charset="2"/>
              <a:buChar char="v"/>
            </a:pPr>
            <a:r>
              <a:rPr lang="el-GR" sz="2200" dirty="0" smtClean="0">
                <a:latin typeface="Garamond" pitchFamily="18" charset="0"/>
              </a:rPr>
              <a:t>Άτομα  που  συλλαμβάνονται  για  πράξεις  βίας,  δεν  θα  τους  επιτρέπεται  να παρακολουθούν αγώνες, για κάποιο διάστημα αρχικά. Θα δίνουν το παρόν στο Αστυνομικό Τμήμα, μέχρι λήξης του αγώνα.  </a:t>
            </a:r>
          </a:p>
          <a:p>
            <a:pPr lvl="0"/>
            <a:endParaRPr lang="el-GR" sz="2000" dirty="0" smtClean="0">
              <a:latin typeface="Garamond" pitchFamily="18" charset="0"/>
            </a:endParaRPr>
          </a:p>
        </p:txBody>
      </p:sp>
      <p:pic>
        <p:nvPicPr>
          <p:cNvPr id="4" name="3 - Εικόνα" descr="Σχετική εικόνα"/>
          <p:cNvPicPr/>
          <p:nvPr/>
        </p:nvPicPr>
        <p:blipFill>
          <a:blip r:embed="rId2"/>
          <a:srcRect/>
          <a:stretch>
            <a:fillRect/>
          </a:stretch>
        </p:blipFill>
        <p:spPr bwMode="auto">
          <a:xfrm>
            <a:off x="1071538" y="1214422"/>
            <a:ext cx="3500462" cy="221457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36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Υποχρεώσεις Αστυνομίας</a:t>
            </a:r>
            <a:r>
              <a:rPr lang="el-GR" b="1" i="1" dirty="0" smtClean="0"/>
              <a:t/>
            </a:r>
            <a:br>
              <a:rPr lang="el-GR" b="1" i="1" dirty="0" smtClean="0"/>
            </a:br>
            <a:endParaRPr lang="el-GR" dirty="0"/>
          </a:p>
        </p:txBody>
      </p:sp>
      <p:sp>
        <p:nvSpPr>
          <p:cNvPr id="3" name="2 - Θέση περιεχομένου"/>
          <p:cNvSpPr>
            <a:spLocks noGrp="1"/>
          </p:cNvSpPr>
          <p:nvPr>
            <p:ph idx="1"/>
          </p:nvPr>
        </p:nvSpPr>
        <p:spPr>
          <a:xfrm>
            <a:off x="1285852" y="928670"/>
            <a:ext cx="7647836" cy="5319730"/>
          </a:xfrm>
        </p:spPr>
        <p:txBody>
          <a:bodyPr>
            <a:normAutofit/>
          </a:bodyPr>
          <a:lstStyle/>
          <a:p>
            <a:pPr>
              <a:buFont typeface="Wingdings" pitchFamily="2" charset="2"/>
              <a:buChar char="q"/>
            </a:pPr>
            <a:r>
              <a:rPr lang="el-GR" sz="1800" dirty="0" smtClean="0">
                <a:latin typeface="Garamond" pitchFamily="18" charset="0"/>
              </a:rPr>
              <a:t>Η αστυνομία από την πλευρά της, ως φορέας του επίσημου κοινωνικού ελέγχου προσπαθεί  να  καταπολεμήσει  τη  βία  στα  γήπεδα  μέσω  του  σχεδιασμού  και εφαρμογής των εξής μέτρων: </a:t>
            </a:r>
          </a:p>
          <a:p>
            <a:pPr>
              <a:buFont typeface="Wingdings" pitchFamily="2" charset="2"/>
              <a:buChar char="q"/>
            </a:pPr>
            <a:r>
              <a:rPr lang="el-GR" sz="1800" dirty="0" smtClean="0">
                <a:latin typeface="Garamond" pitchFamily="18" charset="0"/>
              </a:rPr>
              <a:t>Σωματικός  έλεγχος  των  προσερχόμενων  φιλάθλων  πραγματοποιείται  μόνο  από την  αστυνομική  αρχή,  όργανα  της  οποίας  παρίστανται στις  θύρες  εισόδου  της αθλητικής εγκατάστασης. Το προσωπικό των εταιριών ασφαλείας έχει το δικαίωμα να  ζητά  την  επίδειξη  του  δελτίου  αστυνομικής  ταυτότητας  ή  κάθε  άλλου νομιμοποιητικού  εγγράφου κάθε προσώπου που  εισέρχεται σε  αθλητικό χώρο. Σε περίπτωση  που  προσερχόμενος  φίλαθλος αρνηθεί  το  σωματικό  έλεγχο  ή  δεν επιδεικνύει  το  δελτίο  αστυνομικής  ταυτότητας  ή  κάθε  άλλο  νομιμοποιητικό έγγραφο, η αστυνομική αρχή ή το προσωπικό των εταιριών ασφαλείας δικαιούνται αντιστοίχως να μην επιτρέπουν την είσοδό του στην αθλητική εγκατάσταση.</a:t>
            </a:r>
            <a:endParaRPr lang="el-GR" sz="1800" dirty="0">
              <a:latin typeface="Garamond" pitchFamily="18" charset="0"/>
            </a:endParaRPr>
          </a:p>
        </p:txBody>
      </p:sp>
      <p:pic>
        <p:nvPicPr>
          <p:cNvPr id="4" name="Picture 2" descr="Αποτέλεσμα εικόνας για σωματικος ελεγχος γηπεδο"/>
          <p:cNvPicPr>
            <a:picLocks noChangeAspect="1" noChangeArrowheads="1"/>
          </p:cNvPicPr>
          <p:nvPr/>
        </p:nvPicPr>
        <p:blipFill>
          <a:blip r:embed="rId2"/>
          <a:srcRect/>
          <a:stretch>
            <a:fillRect/>
          </a:stretch>
        </p:blipFill>
        <p:spPr bwMode="auto">
          <a:xfrm>
            <a:off x="1000100" y="4645395"/>
            <a:ext cx="3857652" cy="2212605"/>
          </a:xfrm>
          <a:prstGeom prst="rect">
            <a:avLst/>
          </a:prstGeom>
          <a:noFill/>
        </p:spPr>
      </p:pic>
      <p:pic>
        <p:nvPicPr>
          <p:cNvPr id="5" name="4 - Εικόνα" descr="Αποτέλεσμα εικόνας για αστυνομια γηπεδα"/>
          <p:cNvPicPr/>
          <p:nvPr/>
        </p:nvPicPr>
        <p:blipFill>
          <a:blip r:embed="rId3" cstate="print"/>
          <a:srcRect/>
          <a:stretch>
            <a:fillRect/>
          </a:stretch>
        </p:blipFill>
        <p:spPr bwMode="auto">
          <a:xfrm>
            <a:off x="4857752" y="4643446"/>
            <a:ext cx="4286248" cy="221455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285852" y="714356"/>
            <a:ext cx="7498080" cy="4800600"/>
          </a:xfrm>
        </p:spPr>
        <p:txBody>
          <a:bodyPr>
            <a:normAutofit/>
          </a:bodyPr>
          <a:lstStyle/>
          <a:p>
            <a:r>
              <a:rPr lang="el-GR" sz="2000" dirty="0" smtClean="0">
                <a:latin typeface="Garamond" pitchFamily="18" charset="0"/>
              </a:rPr>
              <a:t>Ένα </a:t>
            </a:r>
            <a:r>
              <a:rPr lang="el-GR" sz="2000" dirty="0" smtClean="0">
                <a:latin typeface="Garamond" pitchFamily="18" charset="0"/>
              </a:rPr>
              <a:t>από τα πιο σημαντικά μέτρα για την πρόληψη και καταπολέμηση της βίας στα γήπεδα είναι η εγκατάσταση και η λειτουργία ηλεκτρονικών συστημάτων εποπτείας αθλητικών εγκαταστάσεων (κάμερες) και η εφαρμογή ηλεκτρονικού συστήματος για την  έκδοση,  διάθεση  και  έλεγχο  της  διακίνησης  των  ονομαστικών  -  αριθμημένων εισιτηρίων  των  αγώνων  του  επαγγελματικού  αθλητισμού  και  κάρτα  φιλάθλου</a:t>
            </a:r>
            <a:endParaRPr lang="el-GR" sz="2000" dirty="0">
              <a:latin typeface="Garamond" pitchFamily="18" charset="0"/>
            </a:endParaRPr>
          </a:p>
        </p:txBody>
      </p:sp>
      <p:pic>
        <p:nvPicPr>
          <p:cNvPr id="4" name="Picture 2" descr="Αποτέλεσμα εικόνας για ηλεκτρονικα συστηματα ασφαλειας γηπεδο"/>
          <p:cNvPicPr>
            <a:picLocks noChangeAspect="1" noChangeArrowheads="1"/>
          </p:cNvPicPr>
          <p:nvPr/>
        </p:nvPicPr>
        <p:blipFill>
          <a:blip r:embed="rId2"/>
          <a:srcRect/>
          <a:stretch>
            <a:fillRect/>
          </a:stretch>
        </p:blipFill>
        <p:spPr bwMode="auto">
          <a:xfrm>
            <a:off x="1071538" y="2857497"/>
            <a:ext cx="8072462" cy="400050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ΣΧΟΛΕΙΟ ΚΑΙ ΟΙΚΟΓΕΝΕΙΑ</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Autofit/>
          </a:bodyPr>
          <a:lstStyle/>
          <a:p>
            <a:pPr>
              <a:buNone/>
            </a:pPr>
            <a:r>
              <a:rPr lang="el-GR" sz="1400" dirty="0" smtClean="0"/>
              <a:t>Για  την  αποφυγή  της  βίαιης  συμπεριφοράς  των  μελών  μιας  οικογένειας  είναι απαραίτητο να υπάρχει:  </a:t>
            </a:r>
          </a:p>
          <a:p>
            <a:r>
              <a:rPr lang="el-GR" sz="1400" dirty="0" smtClean="0"/>
              <a:t>Κατάλληλο και υγιές οικογενειακό περιβάλλον.  </a:t>
            </a:r>
          </a:p>
          <a:p>
            <a:r>
              <a:rPr lang="el-GR" sz="1400" dirty="0" smtClean="0"/>
              <a:t>Διάλογος και συνεργασία των γονιών με τα παιδιά.  </a:t>
            </a:r>
          </a:p>
          <a:p>
            <a:r>
              <a:rPr lang="el-GR" sz="1400" dirty="0" smtClean="0"/>
              <a:t>Ελεγχόμενη ελευθερία των νέων.  </a:t>
            </a:r>
          </a:p>
          <a:p>
            <a:pPr lvl="0"/>
            <a:r>
              <a:rPr lang="el-GR" sz="1400" dirty="0" smtClean="0"/>
              <a:t>Καλλιέργεια της αγάπης, αλληλεγγύης και </a:t>
            </a:r>
            <a:r>
              <a:rPr lang="el-GR" sz="1400" dirty="0" smtClean="0"/>
              <a:t>αλτρουισμού</a:t>
            </a:r>
            <a:endParaRPr lang="el-GR" sz="1400" dirty="0" smtClean="0"/>
          </a:p>
          <a:p>
            <a:pPr>
              <a:buNone/>
            </a:pPr>
            <a:r>
              <a:rPr lang="el-GR" sz="1400" dirty="0" smtClean="0"/>
              <a:t>Ανάλογες  δυσλειτουργίες  δημιουργούνται  και  σε  σχέση με  το  θεσμό  του σχολείου.</a:t>
            </a:r>
          </a:p>
          <a:p>
            <a:r>
              <a:rPr lang="el-GR" sz="1400" dirty="0" smtClean="0"/>
              <a:t>Η  εξοντωτική  προετοιμασία  για  τις  εξετάσεις,    η  κατηγοριοποίηση  και  το «ξεκαθάρισμα» των μαθητών σε «παιδιά που παίρνουν τα γράμματα και παιδιά που δεν  τα  παίρνουν» </a:t>
            </a:r>
            <a:r>
              <a:rPr lang="el-GR" sz="1400" dirty="0" smtClean="0"/>
              <a:t>σχετίζονται  </a:t>
            </a:r>
            <a:r>
              <a:rPr lang="el-GR" sz="1400" dirty="0" smtClean="0"/>
              <a:t>με  μορφές  μικρής  ή μεγαλύτερης  παραβατικότητας: </a:t>
            </a:r>
            <a:r>
              <a:rPr lang="el-GR" sz="1400" dirty="0" smtClean="0"/>
              <a:t>επιθετική </a:t>
            </a:r>
            <a:r>
              <a:rPr lang="el-GR" sz="1400" dirty="0" smtClean="0"/>
              <a:t>συμπεριφορά  στους καθηγητές, ξυλοδαρμοί με συνομηλίκους, </a:t>
            </a:r>
            <a:r>
              <a:rPr lang="el-GR" sz="1400" dirty="0" smtClean="0"/>
              <a:t>βανδαλισμοί. Επομένως </a:t>
            </a:r>
            <a:r>
              <a:rPr lang="el-GR" sz="1400" dirty="0" smtClean="0"/>
              <a:t>το σχολείο θα πρέπει να επιδιώκει :  </a:t>
            </a:r>
          </a:p>
          <a:p>
            <a:pPr lvl="0"/>
            <a:r>
              <a:rPr lang="el-GR" sz="1400" dirty="0" smtClean="0"/>
              <a:t>Ανθρωπιστική </a:t>
            </a:r>
            <a:r>
              <a:rPr lang="el-GR" sz="1400" dirty="0" smtClean="0"/>
              <a:t>παιδεία</a:t>
            </a:r>
            <a:r>
              <a:rPr lang="el-GR" sz="1400" dirty="0" smtClean="0"/>
              <a:t>. </a:t>
            </a:r>
          </a:p>
          <a:p>
            <a:pPr lvl="0"/>
            <a:r>
              <a:rPr lang="el-GR" sz="1400" dirty="0" smtClean="0"/>
              <a:t>Ενίσχυση της κριτικής ικανότητας των νέων.  </a:t>
            </a:r>
          </a:p>
          <a:p>
            <a:pPr lvl="0"/>
            <a:r>
              <a:rPr lang="el-GR" sz="1400" dirty="0" smtClean="0"/>
              <a:t>Δημιουργία συναγωνιστικού και όχι ανταγωνιστικού κλίματος.  </a:t>
            </a:r>
          </a:p>
          <a:p>
            <a:pPr lvl="0"/>
            <a:r>
              <a:rPr lang="el-GR" sz="1400" dirty="0" smtClean="0"/>
              <a:t>Ενίσχυση της αλληλεγγύης και της ευγενούς άμιλλας. </a:t>
            </a:r>
            <a:endParaRPr lang="el-GR" sz="1400" dirty="0"/>
          </a:p>
        </p:txBody>
      </p:sp>
      <p:pic>
        <p:nvPicPr>
          <p:cNvPr id="4" name="3 - Εικόνα" descr="Σχετική εικόνα"/>
          <p:cNvPicPr/>
          <p:nvPr/>
        </p:nvPicPr>
        <p:blipFill>
          <a:blip r:embed="rId2"/>
          <a:srcRect/>
          <a:stretch>
            <a:fillRect/>
          </a:stretch>
        </p:blipFill>
        <p:spPr bwMode="auto">
          <a:xfrm>
            <a:off x="6786578" y="4357694"/>
            <a:ext cx="2141818" cy="1209675"/>
          </a:xfrm>
          <a:prstGeom prst="rect">
            <a:avLst/>
          </a:prstGeom>
          <a:noFill/>
          <a:ln w="9525">
            <a:noFill/>
            <a:miter lim="800000"/>
            <a:headEnd/>
            <a:tailEnd/>
          </a:ln>
        </p:spPr>
      </p:pic>
      <p:pic>
        <p:nvPicPr>
          <p:cNvPr id="5" name="Picture 2" descr="Αποτέλεσμα εικόνας για σχολειο"/>
          <p:cNvPicPr>
            <a:picLocks noChangeAspect="1" noChangeArrowheads="1"/>
          </p:cNvPicPr>
          <p:nvPr/>
        </p:nvPicPr>
        <p:blipFill>
          <a:blip r:embed="rId3" cstate="print"/>
          <a:srcRect/>
          <a:stretch>
            <a:fillRect/>
          </a:stretch>
        </p:blipFill>
        <p:spPr bwMode="auto">
          <a:xfrm>
            <a:off x="6715140" y="1714488"/>
            <a:ext cx="2008654" cy="142876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ΣΥΝΕΠΕΙΕΣ ΤΗΣ ΒΙΑΣ ΣΤΑ ΓΗΠΕΔΑ </a:t>
            </a:r>
            <a:r>
              <a:rPr lang="el-GR" b="1" i="1" dirty="0" smtClean="0"/>
              <a:t/>
            </a:r>
            <a:br>
              <a:rPr lang="el-GR" b="1" i="1" dirty="0" smtClean="0"/>
            </a:br>
            <a:endParaRPr lang="el-GR" dirty="0"/>
          </a:p>
        </p:txBody>
      </p:sp>
      <p:sp>
        <p:nvSpPr>
          <p:cNvPr id="3" name="2 - Θέση περιεχομένου"/>
          <p:cNvSpPr>
            <a:spLocks noGrp="1"/>
          </p:cNvSpPr>
          <p:nvPr>
            <p:ph idx="1"/>
          </p:nvPr>
        </p:nvSpPr>
        <p:spPr>
          <a:xfrm>
            <a:off x="5000628" y="928670"/>
            <a:ext cx="3786214" cy="4800600"/>
          </a:xfrm>
        </p:spPr>
        <p:txBody>
          <a:bodyPr>
            <a:normAutofit/>
          </a:bodyPr>
          <a:lstStyle/>
          <a:p>
            <a:r>
              <a:rPr lang="el-GR" sz="2000" dirty="0" smtClean="0">
                <a:latin typeface="Garamond" pitchFamily="18" charset="0"/>
              </a:rPr>
              <a:t>Στην κοινωνία και στην </a:t>
            </a:r>
            <a:r>
              <a:rPr lang="el-GR" sz="2000" dirty="0" smtClean="0">
                <a:latin typeface="Garamond" pitchFamily="18" charset="0"/>
              </a:rPr>
              <a:t>οικονομία</a:t>
            </a:r>
          </a:p>
          <a:p>
            <a:r>
              <a:rPr lang="el-GR" sz="2000" dirty="0" smtClean="0">
                <a:latin typeface="Garamond" pitchFamily="18" charset="0"/>
              </a:rPr>
              <a:t> </a:t>
            </a:r>
            <a:r>
              <a:rPr lang="el-GR" sz="2000" dirty="0" smtClean="0">
                <a:latin typeface="Garamond" pitchFamily="18" charset="0"/>
              </a:rPr>
              <a:t>Με  τη  γηπεδική  βία  καταστρέφονται  ιδιοκτησίες  (π.χ.  γήπεδα,  προπονητικά κέντρα,  γραφεία  κτλ</a:t>
            </a:r>
            <a:r>
              <a:rPr lang="el-GR" sz="2000" dirty="0" smtClean="0">
                <a:latin typeface="Garamond" pitchFamily="18" charset="0"/>
              </a:rPr>
              <a:t>.)</a:t>
            </a:r>
          </a:p>
          <a:p>
            <a:r>
              <a:rPr lang="el-GR" sz="2000" dirty="0" smtClean="0">
                <a:latin typeface="Garamond" pitchFamily="18" charset="0"/>
              </a:rPr>
              <a:t>Όλα αυτά τα γεγονότα αποτρέπουν πολλούς φιλάθλους απ’ το να πηγαίνουν στα γήπεδα με αποτέλεσμα να βλέπουμε γήπεδα με λίγο  κόσμο,  το  οποίο  γεγονός  είναι  κακό  θέαμα  και  δυσφημίζει  το  ποδόσφαιρο.</a:t>
            </a:r>
            <a:endParaRPr lang="el-GR" sz="2000" dirty="0">
              <a:latin typeface="Garamond" pitchFamily="18" charset="0"/>
            </a:endParaRPr>
          </a:p>
        </p:txBody>
      </p:sp>
      <p:pic>
        <p:nvPicPr>
          <p:cNvPr id="4" name="Picture 2" descr="Σχετική εικόνα"/>
          <p:cNvPicPr>
            <a:picLocks noChangeAspect="1" noChangeArrowheads="1"/>
          </p:cNvPicPr>
          <p:nvPr/>
        </p:nvPicPr>
        <p:blipFill>
          <a:blip r:embed="rId2"/>
          <a:srcRect/>
          <a:stretch>
            <a:fillRect/>
          </a:stretch>
        </p:blipFill>
        <p:spPr bwMode="auto">
          <a:xfrm>
            <a:off x="1571604" y="785794"/>
            <a:ext cx="3786214" cy="2129441"/>
          </a:xfrm>
          <a:prstGeom prst="rect">
            <a:avLst/>
          </a:prstGeom>
          <a:noFill/>
        </p:spPr>
      </p:pic>
      <p:pic>
        <p:nvPicPr>
          <p:cNvPr id="5" name="Picture 4" descr="Σχετική εικόνα"/>
          <p:cNvPicPr>
            <a:picLocks noChangeAspect="1" noChangeArrowheads="1"/>
          </p:cNvPicPr>
          <p:nvPr/>
        </p:nvPicPr>
        <p:blipFill>
          <a:blip r:embed="rId3"/>
          <a:srcRect/>
          <a:stretch>
            <a:fillRect/>
          </a:stretch>
        </p:blipFill>
        <p:spPr bwMode="auto">
          <a:xfrm>
            <a:off x="1571604" y="2786058"/>
            <a:ext cx="3788446" cy="2499594"/>
          </a:xfrm>
          <a:prstGeom prst="rect">
            <a:avLst/>
          </a:prstGeom>
          <a:noFill/>
        </p:spPr>
      </p:pic>
      <p:pic>
        <p:nvPicPr>
          <p:cNvPr id="6" name="Picture 4" descr="Αποτέλεσμα εικόνας για χουλιγκανισμος"/>
          <p:cNvPicPr>
            <a:picLocks noChangeAspect="1" noChangeArrowheads="1"/>
          </p:cNvPicPr>
          <p:nvPr/>
        </p:nvPicPr>
        <p:blipFill>
          <a:blip r:embed="rId4" cstate="print"/>
          <a:srcRect/>
          <a:stretch>
            <a:fillRect/>
          </a:stretch>
        </p:blipFill>
        <p:spPr bwMode="auto">
          <a:xfrm>
            <a:off x="6967343" y="5446549"/>
            <a:ext cx="2176657" cy="141145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728" y="285728"/>
            <a:ext cx="7498080" cy="4800600"/>
          </a:xfrm>
        </p:spPr>
        <p:txBody>
          <a:bodyPr>
            <a:normAutofit/>
          </a:bodyPr>
          <a:lstStyle/>
          <a:p>
            <a:pPr>
              <a:buNone/>
            </a:pPr>
            <a:r>
              <a:rPr lang="el-GR" sz="2800" dirty="0" smtClean="0">
                <a:effectLst>
                  <a:reflection blurRad="6350" stA="55000" endA="300" endPos="45500" dir="5400000" sy="-100000" algn="bl" rotWithShape="0"/>
                </a:effectLst>
                <a:latin typeface="Garamond" pitchFamily="18" charset="0"/>
              </a:rPr>
              <a:t>ΣΤΟ ΑΤΟΜΟ</a:t>
            </a:r>
          </a:p>
          <a:p>
            <a:pPr>
              <a:buFont typeface="Wingdings" pitchFamily="2" charset="2"/>
              <a:buChar char="q"/>
            </a:pPr>
            <a:r>
              <a:rPr lang="el-GR" sz="1800" dirty="0" smtClean="0">
                <a:latin typeface="Garamond" pitchFamily="18" charset="0"/>
              </a:rPr>
              <a:t>Ο  χουλιγκανισμός  έχει  ολέθριες  επιπτώσεις  στο  άτομο της  κάθε  κοινωνίας. Αρχικά  διακυβεύεται  η  προσωπική  ασφάλεια  των  πολιτών  καθώς  συχνά  πυκνά παρατηρούμε    θύματα  μετά  από  συγκρούσεις    φανατισμένων  οπαδών.  </a:t>
            </a:r>
            <a:endParaRPr lang="el-GR" sz="1800" dirty="0">
              <a:latin typeface="Garamond" pitchFamily="18" charset="0"/>
            </a:endParaRPr>
          </a:p>
        </p:txBody>
      </p:sp>
      <p:pic>
        <p:nvPicPr>
          <p:cNvPr id="4" name="3 - Εικόνα" descr="Αποτέλεσμα εικόνας για a person"/>
          <p:cNvPicPr/>
          <p:nvPr/>
        </p:nvPicPr>
        <p:blipFill>
          <a:blip r:embed="rId2"/>
          <a:srcRect/>
          <a:stretch>
            <a:fillRect/>
          </a:stretch>
        </p:blipFill>
        <p:spPr bwMode="auto">
          <a:xfrm>
            <a:off x="1643042" y="2571744"/>
            <a:ext cx="4071966" cy="307183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Η ΕΞΕΛΙΞΗ ΤΟΥ ΦΑΙΝΟΜΕΝΟΥ</a:t>
            </a:r>
            <a:endParaRPr lang="el-GR" sz="3600" dirty="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endParaRPr>
          </a:p>
        </p:txBody>
      </p:sp>
      <p:sp>
        <p:nvSpPr>
          <p:cNvPr id="3" name="2 - Θέση περιεχομένου"/>
          <p:cNvSpPr>
            <a:spLocks noGrp="1"/>
          </p:cNvSpPr>
          <p:nvPr>
            <p:ph idx="1"/>
          </p:nvPr>
        </p:nvSpPr>
        <p:spPr>
          <a:xfrm>
            <a:off x="4143372" y="1447800"/>
            <a:ext cx="4790316" cy="4800600"/>
          </a:xfrm>
        </p:spPr>
        <p:txBody>
          <a:bodyPr>
            <a:normAutofit/>
          </a:bodyPr>
          <a:lstStyle/>
          <a:p>
            <a:r>
              <a:rPr lang="el-GR" sz="1800" dirty="0" smtClean="0">
                <a:latin typeface="Garamond" pitchFamily="18" charset="0"/>
              </a:rPr>
              <a:t>Το φαινόμενο της βίας στα γήπεδα σε οργανωμένο επίπεδο δεν είναι καθόλου πρόσφατο. Στην  αρχαία  Ελλάδα  το  φαινόμενο  των  βίαιων  ξεσπασμάτων  εντός  κάποιον αθλημάτων  θεωρούνταν  σχεδόν  κάτι  το  δεδομένο,  μάλιστα  υπήρχαν  πολλά Ολυμπιακά αθλήματα τα οποία είχαν πολύ βίαιο περιεχόμενο και ψυχαγωγούσαν τους φίλαθλους που “διψούσαν” για βία και αιματηρά επεισόδια. Ακόμη  και  στην αρχαία  Ρώμη  οι  μονομάχοι  που  πάλευαν  μέχρι  θανάτου φώναζαν  στον  Καίσαρα “Χαίρε Καίσαρ, οι μελλοθάνατοι σε χαιρετούν”. </a:t>
            </a:r>
            <a:endParaRPr lang="el-GR" sz="1800" dirty="0">
              <a:latin typeface="Garamond" pitchFamily="18" charset="0"/>
            </a:endParaRPr>
          </a:p>
        </p:txBody>
      </p:sp>
      <p:pic>
        <p:nvPicPr>
          <p:cNvPr id="27650" name="Picture 2" descr="Αποτέλεσμα εικόνας για αθλητισμος αρχαια ρωμη βια"/>
          <p:cNvPicPr>
            <a:picLocks noChangeAspect="1" noChangeArrowheads="1"/>
          </p:cNvPicPr>
          <p:nvPr/>
        </p:nvPicPr>
        <p:blipFill>
          <a:blip r:embed="rId2"/>
          <a:srcRect/>
          <a:stretch>
            <a:fillRect/>
          </a:stretch>
        </p:blipFill>
        <p:spPr bwMode="auto">
          <a:xfrm>
            <a:off x="1142976" y="1428736"/>
            <a:ext cx="3321867" cy="2214578"/>
          </a:xfrm>
          <a:prstGeom prst="rect">
            <a:avLst/>
          </a:prstGeom>
          <a:noFill/>
        </p:spPr>
      </p:pic>
      <p:pic>
        <p:nvPicPr>
          <p:cNvPr id="27652" name="Picture 4" descr="Σχετική εικόνα"/>
          <p:cNvPicPr>
            <a:picLocks noChangeAspect="1" noChangeArrowheads="1"/>
          </p:cNvPicPr>
          <p:nvPr/>
        </p:nvPicPr>
        <p:blipFill>
          <a:blip r:embed="rId3"/>
          <a:srcRect/>
          <a:stretch>
            <a:fillRect/>
          </a:stretch>
        </p:blipFill>
        <p:spPr bwMode="auto">
          <a:xfrm>
            <a:off x="1142976" y="3786190"/>
            <a:ext cx="3288704" cy="214314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ΤΑ ΚΥΡΙΑ ΑΙΤΙΑ</a:t>
            </a:r>
            <a:endParaRPr lang="el-GR" sz="4000" dirty="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endParaRPr>
          </a:p>
        </p:txBody>
      </p:sp>
      <p:pic>
        <p:nvPicPr>
          <p:cNvPr id="34818" name="Picture 2" descr="Αποτέλεσμα εικόνας για WHY"/>
          <p:cNvPicPr>
            <a:picLocks noChangeAspect="1" noChangeArrowheads="1"/>
          </p:cNvPicPr>
          <p:nvPr/>
        </p:nvPicPr>
        <p:blipFill>
          <a:blip r:embed="rId2"/>
          <a:srcRect/>
          <a:stretch>
            <a:fillRect/>
          </a:stretch>
        </p:blipFill>
        <p:spPr bwMode="auto">
          <a:xfrm>
            <a:off x="1214414" y="1857364"/>
            <a:ext cx="7688741" cy="328614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Ωστόσο γ</a:t>
            </a:r>
            <a:r>
              <a:rPr lang="el-GR" sz="36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ιατί </a:t>
            </a:r>
            <a:r>
              <a:rPr lang="el-GR" sz="36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οι θύτες αντιδρούν άσχημα;</a:t>
            </a:r>
            <a:r>
              <a:rPr lang="el-GR" sz="3600" dirty="0" smtClean="0"/>
              <a:t> </a:t>
            </a:r>
            <a:r>
              <a:rPr lang="el-GR" b="1" i="1" dirty="0" smtClean="0"/>
              <a:t/>
            </a:r>
            <a:br>
              <a:rPr lang="el-GR" b="1" i="1" dirty="0" smtClean="0"/>
            </a:br>
            <a:endParaRPr lang="el-GR" dirty="0"/>
          </a:p>
        </p:txBody>
      </p:sp>
      <p:sp>
        <p:nvSpPr>
          <p:cNvPr id="3" name="2 - Θέση περιεχομένου"/>
          <p:cNvSpPr>
            <a:spLocks noGrp="1"/>
          </p:cNvSpPr>
          <p:nvPr>
            <p:ph idx="1"/>
          </p:nvPr>
        </p:nvSpPr>
        <p:spPr>
          <a:xfrm>
            <a:off x="1071538" y="1000108"/>
            <a:ext cx="7498080" cy="4800600"/>
          </a:xfrm>
        </p:spPr>
        <p:txBody>
          <a:bodyPr>
            <a:normAutofit/>
          </a:bodyPr>
          <a:lstStyle/>
          <a:p>
            <a:pPr lvl="0">
              <a:buFont typeface="Wingdings" pitchFamily="2" charset="2"/>
              <a:buChar char="v"/>
            </a:pPr>
            <a:r>
              <a:rPr lang="el-GR" sz="1800" dirty="0" smtClean="0">
                <a:latin typeface="Garamond" pitchFamily="18" charset="0"/>
              </a:rPr>
              <a:t>Ο κύριος παράγοντας που συμβάλλει στα επεισόδια είναι η εμπορευματοποίηση του αθλητισμού, η οποία καλλιεργεί την επιδίωξη της νίκης με κάθε μέσο, οξύνει τον ανταγωνισμό και δυναμιτίζει το κλίμα των αθλητικών συναντήσεων.  </a:t>
            </a:r>
            <a:r>
              <a:rPr lang="el-GR" sz="1800" dirty="0" smtClean="0">
                <a:latin typeface="Garamond" pitchFamily="18" charset="0"/>
              </a:rPr>
              <a:t>Η </a:t>
            </a:r>
            <a:r>
              <a:rPr lang="el-GR" sz="1800" dirty="0" smtClean="0">
                <a:latin typeface="Garamond" pitchFamily="18" charset="0"/>
              </a:rPr>
              <a:t>ανοχή και υπόθαλψη του φανατισμού από τους παράγοντες που διοικούν τα σωματεία    ενθαρρύνουν  την  «οπαδοποίηση»  των  φιλάθλων  και  την  εκδήλωση βίαιων συμπεριφορών στους αθλητικούς </a:t>
            </a:r>
            <a:r>
              <a:rPr lang="el-GR" sz="1800" dirty="0" smtClean="0">
                <a:latin typeface="Garamond" pitchFamily="18" charset="0"/>
              </a:rPr>
              <a:t>χώρους ενώ οι  </a:t>
            </a:r>
            <a:r>
              <a:rPr lang="el-GR" sz="1800" dirty="0" smtClean="0">
                <a:latin typeface="Garamond" pitchFamily="18" charset="0"/>
              </a:rPr>
              <a:t>συνεχείς  αναπόδεικτες  καταγγελίες  για  ευνοϊκές διαιτησίες  έχουν δηλητηριάσει πλέον κάθε Έλληνα φίλαθλο που πηγαίνειστο γήπεδο πρώτα για να αποδοκιμάσει τον διαιτητή και μετά να υποστηρίξει την ομάδα του. </a:t>
            </a:r>
          </a:p>
          <a:p>
            <a:endParaRPr lang="el-GR" dirty="0">
              <a:latin typeface="Garamond" pitchFamily="18" charset="0"/>
            </a:endParaRPr>
          </a:p>
        </p:txBody>
      </p:sp>
      <p:pic>
        <p:nvPicPr>
          <p:cNvPr id="28674" name="Picture 2" descr="Σχετική εικόνα"/>
          <p:cNvPicPr>
            <a:picLocks noChangeAspect="1" noChangeArrowheads="1"/>
          </p:cNvPicPr>
          <p:nvPr/>
        </p:nvPicPr>
        <p:blipFill>
          <a:blip r:embed="rId2"/>
          <a:srcRect/>
          <a:stretch>
            <a:fillRect/>
          </a:stretch>
        </p:blipFill>
        <p:spPr bwMode="auto">
          <a:xfrm>
            <a:off x="3864837" y="3643314"/>
            <a:ext cx="5279163" cy="321468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Αποτέλεσμα εικόνας για bullying"/>
          <p:cNvPicPr>
            <a:picLocks noChangeAspect="1" noChangeArrowheads="1"/>
          </p:cNvPicPr>
          <p:nvPr/>
        </p:nvPicPr>
        <p:blipFill>
          <a:blip r:embed="rId2"/>
          <a:srcRect/>
          <a:stretch>
            <a:fillRect/>
          </a:stretch>
        </p:blipFill>
        <p:spPr bwMode="auto">
          <a:xfrm>
            <a:off x="5572132" y="4476754"/>
            <a:ext cx="3571868" cy="2381246"/>
          </a:xfrm>
          <a:prstGeom prst="rect">
            <a:avLst/>
          </a:prstGeom>
          <a:noFill/>
        </p:spPr>
      </p:pic>
      <p:sp>
        <p:nvSpPr>
          <p:cNvPr id="5" name="2 - Θέση περιεχομένου"/>
          <p:cNvSpPr>
            <a:spLocks noGrp="1"/>
          </p:cNvSpPr>
          <p:nvPr>
            <p:ph idx="1"/>
          </p:nvPr>
        </p:nvSpPr>
        <p:spPr>
          <a:xfrm>
            <a:off x="1285852" y="357166"/>
            <a:ext cx="7498080" cy="4800600"/>
          </a:xfrm>
        </p:spPr>
        <p:txBody>
          <a:bodyPr>
            <a:normAutofit/>
          </a:bodyPr>
          <a:lstStyle/>
          <a:p>
            <a:pPr lvl="0">
              <a:buNone/>
            </a:pPr>
            <a:r>
              <a:rPr lang="el-GR" sz="2800" dirty="0" smtClean="0">
                <a:effectLst>
                  <a:reflection blurRad="6350" stA="60000" endA="900" endPos="58000" dir="5400000" sy="-100000" algn="bl" rotWithShape="0"/>
                </a:effectLst>
                <a:latin typeface="Garamond" pitchFamily="18" charset="0"/>
              </a:rPr>
              <a:t>Εκτόνωση της συσσωρευμένης κοινωνικής καταπίεσης. </a:t>
            </a:r>
          </a:p>
          <a:p>
            <a:pPr lvl="0">
              <a:buFont typeface="Wingdings" pitchFamily="2" charset="2"/>
              <a:buChar char="q"/>
            </a:pPr>
            <a:endParaRPr lang="el-GR" sz="2000" dirty="0" smtClean="0">
              <a:latin typeface="Garamond" pitchFamily="18" charset="0"/>
            </a:endParaRPr>
          </a:p>
          <a:p>
            <a:pPr lvl="0">
              <a:buFont typeface="Wingdings" pitchFamily="2" charset="2"/>
              <a:buChar char="q"/>
            </a:pPr>
            <a:r>
              <a:rPr lang="el-GR" sz="2000" dirty="0" smtClean="0">
                <a:latin typeface="Garamond" pitchFamily="18" charset="0"/>
              </a:rPr>
              <a:t>Οι  </a:t>
            </a:r>
            <a:r>
              <a:rPr lang="el-GR" sz="2000" dirty="0" smtClean="0">
                <a:latin typeface="Garamond" pitchFamily="18" charset="0"/>
              </a:rPr>
              <a:t>πιεστικές  συνθήκες  ζωής,  κυρίως  στις  μεγαλουπόλεις,  η  ανεργία  και  </a:t>
            </a:r>
            <a:r>
              <a:rPr lang="el-GR" sz="2000" dirty="0" smtClean="0">
                <a:latin typeface="Garamond" pitchFamily="18" charset="0"/>
              </a:rPr>
              <a:t>τα γενικότερα προβλήματα</a:t>
            </a:r>
            <a:r>
              <a:rPr lang="el-GR" sz="2000" dirty="0" smtClean="0">
                <a:latin typeface="Garamond" pitchFamily="18" charset="0"/>
              </a:rPr>
              <a:t>,  που  συνιστούν  τη  σκληρή  σημερινή  πραγματικότητα  και προκαλούν  τη  δυσαρέσκεια  και  την  αντίδραση  των  νέων η  οποία  συχνά διοχετεύεται  σε  αντικοινωνικές  πράξεις,  καθώς  επίσης  και  η  έλλειψη  ισχυρής πολιτικής  βούλησης  και  η  ελαστικότητα  στην  εφαρμογή των  νόμων  που ενθαρρύνουν την παραβατική και αξιόποινη </a:t>
            </a:r>
            <a:r>
              <a:rPr lang="el-GR" sz="2000" dirty="0" smtClean="0">
                <a:latin typeface="Garamond" pitchFamily="18" charset="0"/>
              </a:rPr>
              <a:t>συμπεριφορα Ο </a:t>
            </a:r>
            <a:r>
              <a:rPr lang="el-GR" sz="2000" dirty="0" smtClean="0">
                <a:latin typeface="Garamond" pitchFamily="18" charset="0"/>
              </a:rPr>
              <a:t>χουλιγκανισμός πλέον έχει γίνει τρόπος ζωής για πολλούς νέους στη χώρα μας.  </a:t>
            </a:r>
          </a:p>
          <a:p>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ΜΜΕ</a:t>
            </a:r>
            <a:endParaRPr lang="el-GR" dirty="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endParaRPr>
          </a:p>
        </p:txBody>
      </p:sp>
      <p:sp>
        <p:nvSpPr>
          <p:cNvPr id="3" name="2 - Θέση περιεχομένου"/>
          <p:cNvSpPr>
            <a:spLocks noGrp="1"/>
          </p:cNvSpPr>
          <p:nvPr>
            <p:ph idx="1"/>
          </p:nvPr>
        </p:nvSpPr>
        <p:spPr/>
        <p:txBody>
          <a:bodyPr>
            <a:normAutofit/>
          </a:bodyPr>
          <a:lstStyle/>
          <a:p>
            <a:r>
              <a:rPr lang="el-GR" sz="2000" dirty="0" smtClean="0">
                <a:latin typeface="Garamond" pitchFamily="18" charset="0"/>
              </a:rPr>
              <a:t>Άλλος  ένας  παράγοντας  που  συμβάλλει  στα  επεισόδια είναι  η  μερίδα  του αθλητικού τύπου, που πολλές φορές εξάπτει τον φανατισμό - άμεσα ή έμμεσα - με προκλητικά πρωτοσέλιδα. Αλλά και η αναμετάδοση των περιστατικών βίας από την τηλεόραση, λειτουργεί επίσης ως πιθανός πολλαπλασιαστής της βίας.</a:t>
            </a:r>
            <a:endParaRPr lang="el-GR" sz="2000" dirty="0">
              <a:latin typeface="Garamond" pitchFamily="18" charset="0"/>
            </a:endParaRPr>
          </a:p>
        </p:txBody>
      </p:sp>
      <p:pic>
        <p:nvPicPr>
          <p:cNvPr id="1026" name="Picture 2" descr="Αποτέλεσμα εικόνας για τηλεοραση και βια"/>
          <p:cNvPicPr>
            <a:picLocks noChangeAspect="1" noChangeArrowheads="1"/>
          </p:cNvPicPr>
          <p:nvPr/>
        </p:nvPicPr>
        <p:blipFill>
          <a:blip r:embed="rId2"/>
          <a:srcRect/>
          <a:stretch>
            <a:fillRect/>
          </a:stretch>
        </p:blipFill>
        <p:spPr bwMode="auto">
          <a:xfrm>
            <a:off x="1000099" y="3929066"/>
            <a:ext cx="3910275" cy="292893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ΕΦΗΒΕΙΑ</a:t>
            </a:r>
            <a:endParaRPr lang="el-GR" sz="3200" dirty="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endParaRPr>
          </a:p>
        </p:txBody>
      </p:sp>
      <p:sp>
        <p:nvSpPr>
          <p:cNvPr id="3" name="2 - Θέση περιεχομένου"/>
          <p:cNvSpPr>
            <a:spLocks noGrp="1"/>
          </p:cNvSpPr>
          <p:nvPr>
            <p:ph idx="1"/>
          </p:nvPr>
        </p:nvSpPr>
        <p:spPr/>
        <p:txBody>
          <a:bodyPr>
            <a:normAutofit/>
          </a:bodyPr>
          <a:lstStyle/>
          <a:p>
            <a:r>
              <a:rPr lang="el-GR" sz="1900" dirty="0" smtClean="0">
                <a:latin typeface="Garamond" pitchFamily="18" charset="0"/>
              </a:rPr>
              <a:t>Οι έφηβοι συγκρούονται συνήθως με τον έξω κόσμο. Γι’ αυτό συχνά οργανώνονται, αμύνονται ή επιτίθενται με μανία και δύναμη. Οι συγκρούσεις με το εγγύτερο   περιβάλλον   είναι   δυνατόν   να   δημιουργήσουν στους   έφηβους συναισθηματικές   διαταραχές,   νευρώσεις,   νευρικές   κρίσεις,  ψυχώσεις, απογοητεύσεις,  φαντασιώσεις,  τάσεις  φυγής,  συμπλέγματα,  απομονώσεις  ή  και αυτοκτονίες ακόμη. Κάποιες φορές οι έφηβοι απομακρύνονται από  συγγενείς και φίλους,  διότι  δεν  βρίσκουν  σ’  αυτούς  κοινή  γλώσσα  επικοινωνίας,  ιδεολογική  και ψυχική συνταύτιση.</a:t>
            </a:r>
          </a:p>
          <a:p>
            <a:endParaRPr lang="el-GR" dirty="0"/>
          </a:p>
        </p:txBody>
      </p:sp>
      <p:pic>
        <p:nvPicPr>
          <p:cNvPr id="33794" name="Picture 2" descr="Σχετική εικόνα"/>
          <p:cNvPicPr>
            <a:picLocks noChangeAspect="1" noChangeArrowheads="1"/>
          </p:cNvPicPr>
          <p:nvPr/>
        </p:nvPicPr>
        <p:blipFill>
          <a:blip r:embed="rId2"/>
          <a:srcRect/>
          <a:stretch>
            <a:fillRect/>
          </a:stretch>
        </p:blipFill>
        <p:spPr bwMode="auto">
          <a:xfrm>
            <a:off x="3071802" y="4000504"/>
            <a:ext cx="3929090" cy="235745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ΤΟ ΟΙΚΟΓΕΝΕΙΑΚΟ ΠΕΡΙΒΑΛΛΟΝ</a:t>
            </a:r>
            <a:endParaRPr lang="el-GR" dirty="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endParaRPr>
          </a:p>
        </p:txBody>
      </p:sp>
      <p:sp>
        <p:nvSpPr>
          <p:cNvPr id="3" name="2 - Θέση περιεχομένου"/>
          <p:cNvSpPr>
            <a:spLocks noGrp="1"/>
          </p:cNvSpPr>
          <p:nvPr>
            <p:ph idx="1"/>
          </p:nvPr>
        </p:nvSpPr>
        <p:spPr>
          <a:xfrm>
            <a:off x="1435608" y="1447800"/>
            <a:ext cx="4350838" cy="4800600"/>
          </a:xfrm>
        </p:spPr>
        <p:txBody>
          <a:bodyPr>
            <a:normAutofit/>
          </a:bodyPr>
          <a:lstStyle/>
          <a:p>
            <a:r>
              <a:rPr lang="el-GR" sz="1800" dirty="0" smtClean="0">
                <a:latin typeface="Garamond" pitchFamily="18" charset="0"/>
              </a:rPr>
              <a:t>Σύμφωνα με την έρευνα ένα ποσοστό  ερωτηθέντων  δηλαδή  το  10%  απάντησαν  ότι  ο  ένας  ή  και  οι  δύο  γονείς έχουν πεθάνει, το 8</a:t>
            </a:r>
            <a:r>
              <a:rPr lang="el-GR" sz="1800" dirty="0" smtClean="0">
                <a:latin typeface="Garamond" pitchFamily="18" charset="0"/>
              </a:rPr>
              <a:t>% </a:t>
            </a:r>
            <a:r>
              <a:rPr lang="el-GR" sz="1800" dirty="0" smtClean="0">
                <a:latin typeface="Garamond" pitchFamily="18" charset="0"/>
              </a:rPr>
              <a:t>ότι οι γονείς είναι χωρισμένοι, το </a:t>
            </a:r>
            <a:r>
              <a:rPr lang="el-GR" sz="1800" dirty="0" smtClean="0">
                <a:latin typeface="Garamond" pitchFamily="18" charset="0"/>
              </a:rPr>
              <a:t>60% </a:t>
            </a:r>
            <a:r>
              <a:rPr lang="el-GR" sz="1800" dirty="0" smtClean="0">
                <a:latin typeface="Garamond" pitchFamily="18" charset="0"/>
              </a:rPr>
              <a:t>ότι είχαν χωρίσει πριν από την ηλικία των 12 ετών, το </a:t>
            </a:r>
            <a:r>
              <a:rPr lang="el-GR" sz="1800" dirty="0" smtClean="0">
                <a:latin typeface="Garamond" pitchFamily="18" charset="0"/>
              </a:rPr>
              <a:t>30% </a:t>
            </a:r>
            <a:r>
              <a:rPr lang="el-GR" sz="1800" dirty="0" smtClean="0">
                <a:latin typeface="Garamond" pitchFamily="18" charset="0"/>
              </a:rPr>
              <a:t>ότι δεν ζούσαν με τους γονείς τους, γιατί υπήρχαν  προβλήματα  αναμεταξύ  τους  και  το  </a:t>
            </a:r>
            <a:r>
              <a:rPr lang="el-GR" sz="1800" dirty="0" smtClean="0">
                <a:latin typeface="Garamond" pitchFamily="18" charset="0"/>
              </a:rPr>
              <a:t>30%  </a:t>
            </a:r>
            <a:r>
              <a:rPr lang="el-GR" sz="1800" dirty="0" smtClean="0">
                <a:latin typeface="Garamond" pitchFamily="18" charset="0"/>
              </a:rPr>
              <a:t>απάντησαν  ότι  οι  σχέσεις  με τους  γονείς  τους  δεν  ήταν  καθόλου  καλές.  Άρα  καταλαβαίνουμε,  σύμφωνα  με  τα παραπάνω ότι μια βασική αιτία για την βία στα γήπεδα είναι η κακή ανατροφή των παιδιών μέσα από το οικογενειακόπεριβάλλον. </a:t>
            </a:r>
          </a:p>
          <a:p>
            <a:pPr>
              <a:buNone/>
            </a:pPr>
            <a:r>
              <a:rPr lang="el-GR" sz="1800" dirty="0" smtClean="0">
                <a:latin typeface="Garamond" pitchFamily="18" charset="0"/>
              </a:rPr>
              <a:t> </a:t>
            </a:r>
            <a:endParaRPr lang="el-GR" sz="1800" dirty="0">
              <a:latin typeface="Garamond" pitchFamily="18" charset="0"/>
            </a:endParaRPr>
          </a:p>
        </p:txBody>
      </p:sp>
      <p:pic>
        <p:nvPicPr>
          <p:cNvPr id="38914" name="Picture 2" descr="Αποτέλεσμα εικόνας για ΟΙΚΟΓΕΝΕΙΑ"/>
          <p:cNvPicPr>
            <a:picLocks noChangeAspect="1" noChangeArrowheads="1"/>
          </p:cNvPicPr>
          <p:nvPr/>
        </p:nvPicPr>
        <p:blipFill>
          <a:blip r:embed="rId2"/>
          <a:srcRect/>
          <a:stretch>
            <a:fillRect/>
          </a:stretch>
        </p:blipFill>
        <p:spPr bwMode="auto">
          <a:xfrm>
            <a:off x="5715008" y="1643050"/>
            <a:ext cx="3214710" cy="18573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rPr>
              <a:t>ΧΟΥΛΙΓΚΑΝΙΣΜΟΣ</a:t>
            </a:r>
            <a:endParaRPr lang="el-GR" dirty="0">
              <a:effectLst>
                <a:outerShdw blurRad="50000" dist="30000" dir="5400000" algn="tl" rotWithShape="0">
                  <a:srgbClr val="000000">
                    <a:alpha val="30000"/>
                  </a:srgbClr>
                </a:outerShdw>
                <a:reflection blurRad="6350" stA="55000" endA="300" endPos="45500" dir="5400000" sy="-100000" algn="bl" rotWithShape="0"/>
              </a:effectLst>
              <a:latin typeface="Garamond" pitchFamily="18" charset="0"/>
            </a:endParaRPr>
          </a:p>
        </p:txBody>
      </p:sp>
      <p:sp>
        <p:nvSpPr>
          <p:cNvPr id="3" name="2 - Θέση περιεχομένου"/>
          <p:cNvSpPr>
            <a:spLocks noGrp="1"/>
          </p:cNvSpPr>
          <p:nvPr>
            <p:ph idx="1"/>
          </p:nvPr>
        </p:nvSpPr>
        <p:spPr>
          <a:xfrm>
            <a:off x="4500562" y="1447800"/>
            <a:ext cx="4433126" cy="4800600"/>
          </a:xfrm>
        </p:spPr>
        <p:txBody>
          <a:bodyPr>
            <a:normAutofit/>
          </a:bodyPr>
          <a:lstStyle/>
          <a:p>
            <a:pPr>
              <a:buNone/>
            </a:pPr>
            <a:endParaRPr lang="el-GR" dirty="0" smtClean="0"/>
          </a:p>
          <a:p>
            <a:r>
              <a:rPr lang="el-GR" sz="1800" dirty="0" smtClean="0">
                <a:latin typeface="Garamond" pitchFamily="18" charset="0"/>
              </a:rPr>
              <a:t>Ο  χουλιγκανισμός  ονομάστηκε  έτσι  από  τον  όρο  "hooliganism"  που χρησιμοποιείται  από  τη  δεκαετία  του  1890  για  να  χαρακτηρίσει  τη  συμπεριφορά συμμοριών  των  δρόμων. Μια θεωρία υποστηρίζει ότι ο όρος πάρθηκε από μία συμμορία του δρόμου στο Ισλινγτον του Λονδίνου που είχε το όνομα "Χούλι". Ως  χουλιγκανισμός  αναφέρεται  η ανάρμοστη  και  βίαιη συμπεριφορά  οπαδών αθλητικών ομάδων που οδηγεί στη διατάραξη της τάξης. </a:t>
            </a:r>
            <a:endParaRPr lang="el-GR" sz="1800" dirty="0">
              <a:latin typeface="Garamond" pitchFamily="18" charset="0"/>
            </a:endParaRPr>
          </a:p>
        </p:txBody>
      </p:sp>
      <p:pic>
        <p:nvPicPr>
          <p:cNvPr id="4" name="3 - Εικόνα" descr="Αποτέλεσμα εικόνας για hooligans logo"/>
          <p:cNvPicPr/>
          <p:nvPr/>
        </p:nvPicPr>
        <p:blipFill>
          <a:blip r:embed="rId2"/>
          <a:srcRect/>
          <a:stretch>
            <a:fillRect/>
          </a:stretch>
        </p:blipFill>
        <p:spPr bwMode="auto">
          <a:xfrm>
            <a:off x="1357290" y="1428736"/>
            <a:ext cx="2928958" cy="314327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TotalTime>
  <Words>1094</Words>
  <Application>Microsoft Office PowerPoint</Application>
  <PresentationFormat>Προβολή στην οθόνη (4:3)</PresentationFormat>
  <Paragraphs>61</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Ηλιοστάσιο</vt:lpstr>
      <vt:lpstr>ΒΙΑ ΚΑΙ ΑΘΛΗΤΙΣΜΟΣ ΣΤΑ ΠΛΑΙΣΙΑ ΤΗΣ ΕΡΕΥΝΗΤΙΚΗΣ ΕΡΓΑΣΙΑΣ Β ΛΥΚΕΙΟΥ 2019-2020</vt:lpstr>
      <vt:lpstr>Η ΕΞΕΛΙΞΗ ΤΟΥ ΦΑΙΝΟΜΕΝΟΥ</vt:lpstr>
      <vt:lpstr>ΤΑ ΚΥΡΙΑ ΑΙΤΙΑ</vt:lpstr>
      <vt:lpstr>Ωστόσο γιατί οι θύτες αντιδρούν άσχημα;  </vt:lpstr>
      <vt:lpstr>Διαφάνεια 5</vt:lpstr>
      <vt:lpstr>ΜΜΕ</vt:lpstr>
      <vt:lpstr>ΕΦΗΒΕΙΑ</vt:lpstr>
      <vt:lpstr>ΤΟ ΟΙΚΟΓΕΝΕΙΑΚΟ ΠΕΡΙΒΑΛΛΟΝ</vt:lpstr>
      <vt:lpstr>ΧΟΥΛΙΓΚΑΝΙΣΜΟΣ</vt:lpstr>
      <vt:lpstr>Μπορούμε  να  τους  χωρίσουμε  σε  τέσσερις κατηγορίες χούλιγκαν</vt:lpstr>
      <vt:lpstr>σωστό είναι να αναφέρουμε πως πολλοί πολιτικοί παράγοντες δηλώνουν πως  την  βία  στα  γήπεδα  την  προκαλούν  τα κέντρα οικονομικής εξουσίας  για  να ανέβουν  οικονομικά. Συγκεκριμένα δηλώνεται: ‘Νομίζω ότι κρυβόμαστε πίσω από το δάχτυλό μας. Φυσικά και πρόκειται για υποκρισία,  καθώς  όλοι  γνωρίζουν  ότι  στο  σύγχρονο  επαγγελματικό  ποδόσφαιρο υποθάλπονται  εξωαθλητικές  σκοπιμότητες.’</vt:lpstr>
      <vt:lpstr>ΜΕΤΡΑ ΠΡΟΛΗΨΗΣ</vt:lpstr>
      <vt:lpstr>Υποχρεώσεις Αστυνομίας </vt:lpstr>
      <vt:lpstr>Διαφάνεια 14</vt:lpstr>
      <vt:lpstr>ΣΧΟΛΕΙΟ ΚΑΙ ΟΙΚΟΓΕΝΕΙΑ </vt:lpstr>
      <vt:lpstr>ΣΥΝΕΠΕΙΕΣ ΤΗΣ ΒΙΑΣ ΣΤΑ ΓΗΠΕΔΑ  </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ΒΙΑ ΣΤΟΝ ΑΘΛΗΤΙΣΜΟ</dc:title>
  <dc:creator>User</dc:creator>
  <cp:lastModifiedBy>User</cp:lastModifiedBy>
  <cp:revision>10</cp:revision>
  <dcterms:created xsi:type="dcterms:W3CDTF">2020-01-19T17:34:19Z</dcterms:created>
  <dcterms:modified xsi:type="dcterms:W3CDTF">2020-01-26T23:22:43Z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557342</vt:lpwstr>
  </property>
  <property fmtid="{D5CDD505-2E9C-101B-9397-08002B2CF9AE}" name="NXPowerLiteSettings" pid="3">
    <vt:lpwstr>C7000400038000</vt:lpwstr>
  </property>
  <property fmtid="{D5CDD505-2E9C-101B-9397-08002B2CF9AE}" name="NXPowerLiteVersion" pid="4">
    <vt:lpwstr>S8.2.3</vt:lpwstr>
  </property>
</Properties>
</file>