
<file path=[Content_Types].xml><?xml version="1.0" encoding="utf-8"?>
<Types xmlns="http://schemas.openxmlformats.org/package/2006/content-types">
  <Default ContentType="image/png" Extension="png"/>
  <Default ContentType="image/jpeg" Extension="jpe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0" autoAdjust="0"/>
    <p:restoredTop sz="94617" autoAdjust="0"/>
  </p:normalViewPr>
  <p:slideViewPr>
    <p:cSldViewPr>
      <p:cViewPr varScale="1">
        <p:scale>
          <a:sx n="81" d="100"/>
          <a:sy n="81" d="100"/>
        </p:scale>
        <p:origin x="186" y="72"/>
      </p:cViewPr>
      <p:guideLst>
        <p:guide orient="horz" pos="2160"/>
        <p:guide pos="2880"/>
      </p:guideLst>
    </p:cSldViewPr>
  </p:slideViewPr>
  <p:outlineViewPr>
    <p:cViewPr>
      <p:scale>
        <a:sx n="33" d="100"/>
        <a:sy n="33" d="100"/>
      </p:scale>
      <p:origin x="0" y="9712"/>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 Τίτλος"/>
          <p:cNvSpPr>
            <a:spLocks noGrp="1"/>
          </p:cNvSpPr>
          <p:nvPr>
            <p:ph type="ctrTitle"/>
          </p:nvPr>
        </p:nvSpPr>
        <p:spPr>
          <a:xfrm>
            <a:off x="381000" y="4853411"/>
            <a:ext cx="8458200" cy="1222375"/>
          </a:xfrm>
        </p:spPr>
        <p:txBody>
          <a:bodyPr anchor="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16" name="15 - Θέση ημερομηνίας"/>
          <p:cNvSpPr>
            <a:spLocks noGrp="1"/>
          </p:cNvSpPr>
          <p:nvPr>
            <p:ph type="dt" sz="half" idx="10"/>
          </p:nvPr>
        </p:nvSpPr>
        <p:spPr/>
        <p:txBody>
          <a:bodyPr/>
          <a:lstStyle/>
          <a:p>
            <a:fld id="{180CFEFA-5AB7-433D-AA59-B635CCB61642}" type="datetimeFigureOut">
              <a:rPr lang="el-GR" smtClean="0"/>
              <a:pPr/>
              <a:t>24/1/2020</a:t>
            </a:fld>
            <a:endParaRPr lang="el-GR"/>
          </a:p>
        </p:txBody>
      </p:sp>
      <p:sp>
        <p:nvSpPr>
          <p:cNvPr id="2" name="1 - Θέση υποσέλιδου"/>
          <p:cNvSpPr>
            <a:spLocks noGrp="1"/>
          </p:cNvSpPr>
          <p:nvPr>
            <p:ph type="ftr" sz="quarter" idx="11"/>
          </p:nvPr>
        </p:nvSpPr>
        <p:spPr/>
        <p:txBody>
          <a:bodyPr/>
          <a:lstStyle/>
          <a:p>
            <a:endParaRPr lang="el-GR"/>
          </a:p>
        </p:txBody>
      </p:sp>
      <p:sp>
        <p:nvSpPr>
          <p:cNvPr id="15" name="14 - Θέση αριθμού διαφάνειας"/>
          <p:cNvSpPr>
            <a:spLocks noGrp="1"/>
          </p:cNvSpPr>
          <p:nvPr>
            <p:ph type="sldNum" sz="quarter" idx="12"/>
          </p:nvPr>
        </p:nvSpPr>
        <p:spPr>
          <a:xfrm>
            <a:off x="8229600" y="6473952"/>
            <a:ext cx="758952" cy="246888"/>
          </a:xfrm>
        </p:spPr>
        <p:txBody>
          <a:bodyPr/>
          <a:lstStyle/>
          <a:p>
            <a:fld id="{5CE72C54-8031-4480-A113-F1DF490624B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80CFEFA-5AB7-433D-AA59-B635CCB61642}" type="datetimeFigureOut">
              <a:rPr lang="el-GR" smtClean="0"/>
              <a:pPr/>
              <a:t>24/1/2020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CE72C54-8031-4480-A113-F1DF490624B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549276"/>
            <a:ext cx="18288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549276"/>
            <a:ext cx="62484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80CFEFA-5AB7-433D-AA59-B635CCB61642}" type="datetimeFigureOut">
              <a:rPr lang="el-GR" smtClean="0"/>
              <a:pPr/>
              <a:t>24/1/2020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CE72C54-8031-4480-A113-F1DF490624B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2" name="2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27" name="26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180CFEFA-5AB7-433D-AA59-B635CCB61642}" type="datetimeFigureOut">
              <a:rPr lang="el-GR" smtClean="0"/>
              <a:pPr/>
              <a:t>24/1/2020</a:t>
            </a:fld>
            <a:endParaRPr lang="el-GR"/>
          </a:p>
        </p:txBody>
      </p:sp>
      <p:sp>
        <p:nvSpPr>
          <p:cNvPr id="19" name="18 - Θέση υποσέλιδου"/>
          <p:cNvSpPr>
            <a:spLocks noGrp="1"/>
          </p:cNvSpPr>
          <p:nvPr>
            <p:ph type="ftr" sz="quarter" idx="11"/>
          </p:nvPr>
        </p:nvSpPr>
        <p:spPr>
          <a:xfrm>
            <a:off x="3581400" y="76200"/>
            <a:ext cx="2895600" cy="288925"/>
          </a:xfrm>
        </p:spPr>
        <p:txBody>
          <a:bodyPr/>
          <a:lstStyle/>
          <a:p>
            <a:endParaRPr lang="el-GR"/>
          </a:p>
        </p:txBody>
      </p:sp>
      <p:sp>
        <p:nvSpPr>
          <p:cNvPr id="16" name="15 - Θέση αριθμού διαφάνειας"/>
          <p:cNvSpPr>
            <a:spLocks noGrp="1"/>
          </p:cNvSpPr>
          <p:nvPr>
            <p:ph type="sldNum" sz="quarter" idx="12"/>
          </p:nvPr>
        </p:nvSpPr>
        <p:spPr>
          <a:xfrm>
            <a:off x="8229600" y="6473952"/>
            <a:ext cx="758952" cy="246888"/>
          </a:xfrm>
        </p:spPr>
        <p:txBody>
          <a:bodyPr/>
          <a:lstStyle/>
          <a:p>
            <a:fld id="{5CE72C54-8031-4480-A113-F1DF490624B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κειμένου"/>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9" name="18 - Θέση ημερομηνίας"/>
          <p:cNvSpPr>
            <a:spLocks noGrp="1"/>
          </p:cNvSpPr>
          <p:nvPr>
            <p:ph type="dt" sz="half" idx="10"/>
          </p:nvPr>
        </p:nvSpPr>
        <p:spPr/>
        <p:txBody>
          <a:bodyPr/>
          <a:lstStyle/>
          <a:p>
            <a:fld id="{180CFEFA-5AB7-433D-AA59-B635CCB61642}" type="datetimeFigureOut">
              <a:rPr lang="el-GR" smtClean="0"/>
              <a:pPr/>
              <a:t>24/1/2020</a:t>
            </a:fld>
            <a:endParaRPr lang="el-GR"/>
          </a:p>
        </p:txBody>
      </p:sp>
      <p:sp>
        <p:nvSpPr>
          <p:cNvPr id="11" name="10 - Θέση υποσέλιδου"/>
          <p:cNvSpPr>
            <a:spLocks noGrp="1"/>
          </p:cNvSpPr>
          <p:nvPr>
            <p:ph type="ftr" sz="quarter" idx="11"/>
          </p:nvPr>
        </p:nvSpPr>
        <p:spPr/>
        <p:txBody>
          <a:bodyPr/>
          <a:lstStyle/>
          <a:p>
            <a:endParaRPr lang="el-GR"/>
          </a:p>
        </p:txBody>
      </p:sp>
      <p:sp>
        <p:nvSpPr>
          <p:cNvPr id="16" name="15 - Θέση αριθμού διαφάνειας"/>
          <p:cNvSpPr>
            <a:spLocks noGrp="1"/>
          </p:cNvSpPr>
          <p:nvPr>
            <p:ph type="sldNum" sz="quarter" idx="12"/>
          </p:nvPr>
        </p:nvSpPr>
        <p:spPr/>
        <p:txBody>
          <a:bodyPr/>
          <a:lstStyle/>
          <a:p>
            <a:fld id="{5CE72C54-8031-4480-A113-F1DF490624BD}" type="slidenum">
              <a:rPr lang="el-GR" smtClean="0"/>
              <a:pPr/>
              <a:t>‹#›</a:t>
            </a:fld>
            <a:endParaRPr lang="el-GR"/>
          </a:p>
        </p:txBody>
      </p:sp>
      <p:sp>
        <p:nvSpPr>
          <p:cNvPr id="8" name="7 - Τίτλος"/>
          <p:cNvSpPr>
            <a:spLocks noGrp="1"/>
          </p:cNvSpPr>
          <p:nvPr>
            <p:ph type="title"/>
          </p:nvPr>
        </p:nvSpPr>
        <p:spPr>
          <a:xfrm>
            <a:off x="180475" y="2947085"/>
            <a:ext cx="8686800" cy="1184825"/>
          </a:xfrm>
        </p:spPr>
        <p:txBody>
          <a:bodyPr rtlCol="0" anchor="t"/>
          <a:lstStyle>
            <a:lvl1pPr algn="r">
              <a:defRPr/>
            </a:lvl1pPr>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0" name="1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4" name="13 - Θέση περιεχομένου"/>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0"/>
          </p:nvPr>
        </p:nvSpPr>
        <p:spPr/>
        <p:txBody>
          <a:bodyPr/>
          <a:lstStyle/>
          <a:p>
            <a:fld id="{180CFEFA-5AB7-433D-AA59-B635CCB61642}" type="datetimeFigureOut">
              <a:rPr lang="el-GR" smtClean="0"/>
              <a:pPr/>
              <a:t>24/1/2020</a:t>
            </a:fld>
            <a:endParaRPr lang="el-GR"/>
          </a:p>
        </p:txBody>
      </p:sp>
      <p:sp>
        <p:nvSpPr>
          <p:cNvPr id="10" name="9 - Θέση υποσέλιδου"/>
          <p:cNvSpPr>
            <a:spLocks noGrp="1"/>
          </p:cNvSpPr>
          <p:nvPr>
            <p:ph type="ftr" sz="quarter" idx="11"/>
          </p:nvPr>
        </p:nvSpPr>
        <p:spPr/>
        <p:txBody>
          <a:bodyPr/>
          <a:lstStyle/>
          <a:p>
            <a:endParaRPr lang="el-GR"/>
          </a:p>
        </p:txBody>
      </p:sp>
      <p:sp>
        <p:nvSpPr>
          <p:cNvPr id="31" name="30 - Θέση αριθμού διαφάνειας"/>
          <p:cNvSpPr>
            <a:spLocks noGrp="1"/>
          </p:cNvSpPr>
          <p:nvPr>
            <p:ph type="sldNum" sz="quarter" idx="12"/>
          </p:nvPr>
        </p:nvSpPr>
        <p:spPr/>
        <p:txBody>
          <a:bodyPr/>
          <a:lstStyle/>
          <a:p>
            <a:fld id="{5CE72C54-8031-4480-A113-F1DF490624B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9" name="28 - Τίτλος"/>
          <p:cNvSpPr>
            <a:spLocks noGrp="1"/>
          </p:cNvSpPr>
          <p:nvPr>
            <p:ph type="title"/>
          </p:nvPr>
        </p:nvSpPr>
        <p:spPr>
          <a:xfrm>
            <a:off x="304800" y="5410200"/>
            <a:ext cx="8610600" cy="882650"/>
          </a:xfrm>
        </p:spPr>
        <p:txBody>
          <a:bodyPr anchor="ctr"/>
          <a:lstStyle>
            <a:lvl1pPr>
              <a:defRPr/>
            </a:lvl1p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25" name="24 - Θέση κειμένου"/>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8" name="27 - Θέση περιεχομένου"/>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0"/>
          </p:nvPr>
        </p:nvSpPr>
        <p:spPr/>
        <p:txBody>
          <a:bodyPr/>
          <a:lstStyle/>
          <a:p>
            <a:fld id="{180CFEFA-5AB7-433D-AA59-B635CCB61642}" type="datetimeFigureOut">
              <a:rPr lang="el-GR" smtClean="0"/>
              <a:pPr/>
              <a:t>24/1/2020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229600" y="6477000"/>
            <a:ext cx="762000" cy="246888"/>
          </a:xfrm>
        </p:spPr>
        <p:txBody>
          <a:bodyPr/>
          <a:lstStyle/>
          <a:p>
            <a:fld id="{5CE72C54-8031-4480-A113-F1DF490624BD}" type="slidenum">
              <a:rPr lang="el-GR" smtClean="0"/>
              <a:pPr/>
              <a:t>‹#›</a:t>
            </a:fld>
            <a:endParaRPr lang="el-GR"/>
          </a:p>
        </p:txBody>
      </p:sp>
      <p:sp>
        <p:nvSpPr>
          <p:cNvPr id="11" name="10 - Ευθεία γραμμή σύνδεσης"/>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0" name="2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180CFEFA-5AB7-433D-AA59-B635CCB61642}" type="datetimeFigureOut">
              <a:rPr lang="el-GR" smtClean="0"/>
              <a:pPr/>
              <a:t>24/1/2020</a:t>
            </a:fld>
            <a:endParaRPr lang="el-GR"/>
          </a:p>
        </p:txBody>
      </p:sp>
      <p:sp>
        <p:nvSpPr>
          <p:cNvPr id="21" name="20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CE72C54-8031-4480-A113-F1DF490624B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180CFEFA-5AB7-433D-AA59-B635CCB61642}" type="datetimeFigureOut">
              <a:rPr lang="el-GR" smtClean="0"/>
              <a:pPr/>
              <a:t>24/1/2020</a:t>
            </a:fld>
            <a:endParaRPr lang="el-GR"/>
          </a:p>
        </p:txBody>
      </p:sp>
      <p:sp>
        <p:nvSpPr>
          <p:cNvPr id="24" name="23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CE72C54-8031-4480-A113-F1DF490624B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7 - Ευθεία γραμμή σύνδεσης"/>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Τίτλος"/>
          <p:cNvSpPr>
            <a:spLocks noGrp="1"/>
          </p:cNvSpPr>
          <p:nvPr>
            <p:ph type="title"/>
          </p:nvPr>
        </p:nvSpPr>
        <p:spPr>
          <a:xfrm>
            <a:off x="457200" y="5486400"/>
            <a:ext cx="8458200" cy="520700"/>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14" name="13 - Θέση περιεχομένου"/>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180CFEFA-5AB7-433D-AA59-B635CCB61642}" type="datetimeFigureOut">
              <a:rPr lang="el-GR" smtClean="0"/>
              <a:pPr/>
              <a:t>24/1/2020</a:t>
            </a:fld>
            <a:endParaRPr lang="el-GR"/>
          </a:p>
        </p:txBody>
      </p:sp>
      <p:sp>
        <p:nvSpPr>
          <p:cNvPr id="29" name="28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CE72C54-8031-4480-A113-F1DF490624B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3" name="12 - Θέση εικόνας"/>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7" name="6 - Θέση ημερομηνίας"/>
          <p:cNvSpPr>
            <a:spLocks noGrp="1"/>
          </p:cNvSpPr>
          <p:nvPr>
            <p:ph type="dt" sz="half" idx="10"/>
          </p:nvPr>
        </p:nvSpPr>
        <p:spPr/>
        <p:txBody>
          <a:bodyPr/>
          <a:lstStyle/>
          <a:p>
            <a:fld id="{180CFEFA-5AB7-433D-AA59-B635CCB61642}" type="datetimeFigureOut">
              <a:rPr lang="el-GR" smtClean="0"/>
              <a:pPr/>
              <a:t>24/1/2020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31" name="30 - Θέση αριθμού διαφάνειας"/>
          <p:cNvSpPr>
            <a:spLocks noGrp="1"/>
          </p:cNvSpPr>
          <p:nvPr>
            <p:ph type="sldNum" sz="quarter" idx="12"/>
          </p:nvPr>
        </p:nvSpPr>
        <p:spPr/>
        <p:txBody>
          <a:bodyPr/>
          <a:lstStyle/>
          <a:p>
            <a:fld id="{5CE72C54-8031-4480-A113-F1DF490624BD}" type="slidenum">
              <a:rPr lang="el-GR" smtClean="0"/>
              <a:pPr/>
              <a:t>‹#›</a:t>
            </a:fld>
            <a:endParaRPr lang="el-GR"/>
          </a:p>
        </p:txBody>
      </p:sp>
      <p:sp>
        <p:nvSpPr>
          <p:cNvPr id="17" name="16 - Τίτλος"/>
          <p:cNvSpPr>
            <a:spLocks noGrp="1"/>
          </p:cNvSpPr>
          <p:nvPr>
            <p:ph type="title"/>
          </p:nvPr>
        </p:nvSpPr>
        <p:spPr>
          <a:xfrm>
            <a:off x="381000" y="4993760"/>
            <a:ext cx="5867400" cy="522288"/>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 Θέση κειμένου"/>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1" name="10 - Θέση ημερομηνίας"/>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80CFEFA-5AB7-433D-AA59-B635CCB61642}" type="datetimeFigureOut">
              <a:rPr lang="el-GR" smtClean="0"/>
              <a:pPr/>
              <a:t>24/1/2020</a:t>
            </a:fld>
            <a:endParaRPr lang="el-GR"/>
          </a:p>
        </p:txBody>
      </p:sp>
      <p:sp>
        <p:nvSpPr>
          <p:cNvPr id="28" name="27 - Θέση υποσέλιδου"/>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l-GR"/>
          </a:p>
        </p:txBody>
      </p:sp>
      <p:sp>
        <p:nvSpPr>
          <p:cNvPr id="5" name="4 - Θέση αριθμού διαφάνειας"/>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CE72C54-8031-4480-A113-F1DF490624BD}" type="slidenum">
              <a:rPr lang="el-GR" smtClean="0"/>
              <a:pPr/>
              <a:t>‹#›</a:t>
            </a:fld>
            <a:endParaRPr lang="el-GR"/>
          </a:p>
        </p:txBody>
      </p:sp>
      <p:sp>
        <p:nvSpPr>
          <p:cNvPr id="10" name="9 - Θέση τίτλου"/>
          <p:cNvSpPr>
            <a:spLocks noGrp="1"/>
          </p:cNvSpPr>
          <p:nvPr>
            <p:ph type="title"/>
          </p:nvPr>
        </p:nvSpPr>
        <p:spPr>
          <a:xfrm>
            <a:off x="304800" y="457200"/>
            <a:ext cx="8686800" cy="8382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9" name="8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Ευθεία γραμμή σύνδεσης"/>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arget="../media/image10.jpeg" Type="http://schemas.openxmlformats.org/officeDocument/2006/relationships/image"/><Relationship Id="rId1" Target="../slideLayouts/slideLayout4.xml" Type="http://schemas.openxmlformats.org/officeDocument/2006/relationships/slideLayout"/></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greenpeace.org/greece/issues/perivallon/2908/15-pragmata-chernobyl/" TargetMode="External"/><Relationship Id="rId2" Type="http://schemas.openxmlformats.org/officeDocument/2006/relationships/hyperlink" Target="http://mde-didaktiki.biol.uoa.gr/mde5/Zoesite/radioactive%20pollution.htm" TargetMode="External"/><Relationship Id="rId1" Type="http://schemas.openxmlformats.org/officeDocument/2006/relationships/slideLayout" Target="../slideLayouts/slideLayout6.xml"/><Relationship Id="rId5" Type="http://schemas.openxmlformats.org/officeDocument/2006/relationships/hyperlink" Target="https://www.newsbeast.gr/health/arthro/140381/deka-subtomata-molunsis-apo-radienergeia" TargetMode="External"/><Relationship Id="rId4" Type="http://schemas.openxmlformats.org/officeDocument/2006/relationships/hyperlink" Target="https://www.home-biology.gr/ilektromagnitikes-aktinovolies/ionizouses-aktinovolies"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arget="../media/image5.jpeg" Type="http://schemas.openxmlformats.org/officeDocument/2006/relationships/image"/><Relationship Id="rId1" Target="../slideLayouts/slideLayout4.xml" Type="http://schemas.openxmlformats.org/officeDocument/2006/relationships/slideLayout"/></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42844" y="785794"/>
            <a:ext cx="8458200" cy="1222375"/>
          </a:xfrm>
        </p:spPr>
        <p:txBody>
          <a:bodyPr>
            <a:normAutofit fontScale="90000"/>
          </a:bodyPr>
          <a:lstStyle/>
          <a:p>
            <a:pPr algn="ctr"/>
            <a:r>
              <a:rPr lang="el-GR" dirty="0" err="1" smtClean="0"/>
              <a:t>Ερευνητικη</a:t>
            </a:r>
            <a:r>
              <a:rPr lang="el-GR" dirty="0" smtClean="0"/>
              <a:t> </a:t>
            </a:r>
            <a:r>
              <a:rPr lang="el-GR" dirty="0" err="1" smtClean="0"/>
              <a:t>εργασια</a:t>
            </a:r>
            <a:r>
              <a:rPr lang="el-GR" dirty="0" smtClean="0"/>
              <a:t> α2 α </a:t>
            </a:r>
            <a:r>
              <a:rPr lang="el-GR" dirty="0" err="1" smtClean="0"/>
              <a:t>τετραμηνου</a:t>
            </a:r>
            <a:r>
              <a:rPr lang="el-GR" dirty="0" smtClean="0"/>
              <a:t/>
            </a:r>
            <a:br>
              <a:rPr lang="el-GR" dirty="0" smtClean="0"/>
            </a:br>
            <a:r>
              <a:rPr lang="el-GR" dirty="0" err="1" smtClean="0"/>
              <a:t>σωζω</a:t>
            </a:r>
            <a:r>
              <a:rPr lang="el-GR" dirty="0" smtClean="0"/>
              <a:t> το </a:t>
            </a:r>
            <a:r>
              <a:rPr lang="el-GR" dirty="0" err="1" smtClean="0"/>
              <a:t>περιβαλλον</a:t>
            </a:r>
            <a:r>
              <a:rPr lang="el-GR" dirty="0" smtClean="0"/>
              <a:t/>
            </a:r>
            <a:br>
              <a:rPr lang="el-GR" dirty="0" smtClean="0"/>
            </a:br>
            <a:r>
              <a:rPr lang="el-GR" dirty="0"/>
              <a:t/>
            </a:r>
            <a:br>
              <a:rPr lang="el-GR" dirty="0"/>
            </a:br>
            <a:r>
              <a:rPr lang="el-GR" dirty="0" smtClean="0"/>
              <a:t> </a:t>
            </a:r>
            <a:r>
              <a:rPr lang="el-GR" sz="2200" dirty="0" smtClean="0"/>
              <a:t>ΕΠΙΠΤΩΣΕΙΣ ΤΗΣ ΡΑΔΙΕΝΕΡΓΕΙΑΣ ΣΤΟ ΠΕΡΙΒΑΛΛΟΝ </a:t>
            </a:r>
            <a:endParaRPr lang="el-GR" sz="2200" dirty="0"/>
          </a:p>
        </p:txBody>
      </p:sp>
      <p:sp>
        <p:nvSpPr>
          <p:cNvPr id="9" name="8 - Υπότιτλος"/>
          <p:cNvSpPr>
            <a:spLocks noGrp="1"/>
          </p:cNvSpPr>
          <p:nvPr>
            <p:ph type="subTitle" idx="1"/>
          </p:nvPr>
        </p:nvSpPr>
        <p:spPr>
          <a:xfrm>
            <a:off x="457200" y="3857628"/>
            <a:ext cx="8401080" cy="2143140"/>
          </a:xfrm>
        </p:spPr>
        <p:txBody>
          <a:bodyPr>
            <a:normAutofit fontScale="62500" lnSpcReduction="20000"/>
          </a:bodyPr>
          <a:lstStyle/>
          <a:p>
            <a:r>
              <a:rPr lang="el-GR" sz="2600" dirty="0" smtClean="0"/>
              <a:t>ΟΙ ΜΑΘΗΤΕΣ:</a:t>
            </a:r>
          </a:p>
          <a:p>
            <a:r>
              <a:rPr lang="el-GR" sz="2600" dirty="0" smtClean="0"/>
              <a:t>ΚΑΤΣΟΥΛΗΣ ΠΑΝΑΓΙΩΤΗΣ                                  </a:t>
            </a:r>
          </a:p>
          <a:p>
            <a:r>
              <a:rPr lang="el-GR" sz="2600" dirty="0" smtClean="0"/>
              <a:t>ΚΟΥΤΡΟΣ ΜΑΡΙΟΣ </a:t>
            </a:r>
          </a:p>
          <a:p>
            <a:r>
              <a:rPr lang="el-GR" sz="2600" dirty="0" smtClean="0"/>
              <a:t>ΚΑΤΣΟΥΛΑΣ ΣΤΕΡΓΙΟΣ </a:t>
            </a:r>
          </a:p>
          <a:p>
            <a:r>
              <a:rPr lang="el-GR" sz="2600" dirty="0" smtClean="0"/>
              <a:t>ΚΩΤΣΟΥ ΓΕΩΡΓΙΑ</a:t>
            </a:r>
          </a:p>
          <a:p>
            <a:endParaRPr lang="el-GR" dirty="0" smtClean="0"/>
          </a:p>
          <a:p>
            <a:r>
              <a:rPr lang="el-GR" dirty="0" smtClean="0"/>
              <a:t>ΥΠ.ΚΑΘΗΓΗΤΗΣ:</a:t>
            </a:r>
          </a:p>
          <a:p>
            <a:r>
              <a:rPr lang="el-GR" dirty="0" smtClean="0"/>
              <a:t>ΒΕΛΟΥΔΙΟΣ ΙΩΑΝΝΗΣ</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7 - Εικόνα" descr="Αποτέλεσμα εικόνας για ραδιενεργεια στο εδαφοσ&quot;"/>
          <p:cNvPicPr/>
          <p:nvPr/>
        </p:nvPicPr>
        <p:blipFill>
          <a:blip r:embed="rId2"/>
          <a:srcRect/>
          <a:stretch>
            <a:fillRect/>
          </a:stretch>
        </p:blipFill>
        <p:spPr bwMode="auto">
          <a:xfrm>
            <a:off x="1785918" y="1428736"/>
            <a:ext cx="6000738" cy="464344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Η ρύπανση του </a:t>
            </a:r>
            <a:r>
              <a:rPr lang="el-GR" dirty="0" err="1" smtClean="0"/>
              <a:t>περιβάλλοντοσ</a:t>
            </a:r>
            <a:r>
              <a:rPr lang="el-GR" dirty="0" smtClean="0"/>
              <a:t> από </a:t>
            </a:r>
            <a:r>
              <a:rPr lang="el-GR" dirty="0" err="1" smtClean="0"/>
              <a:t>χρήσεισ</a:t>
            </a:r>
            <a:r>
              <a:rPr lang="el-GR" dirty="0" smtClean="0"/>
              <a:t> της </a:t>
            </a:r>
            <a:r>
              <a:rPr lang="el-GR" dirty="0" err="1" smtClean="0"/>
              <a:t>ατομικήσ</a:t>
            </a:r>
            <a:r>
              <a:rPr lang="el-GR" dirty="0" smtClean="0"/>
              <a:t> </a:t>
            </a:r>
            <a:r>
              <a:rPr lang="el-GR" dirty="0" err="1" smtClean="0"/>
              <a:t>ενέργειασ</a:t>
            </a:r>
            <a:r>
              <a:rPr lang="el-GR" dirty="0" smtClean="0"/>
              <a:t/>
            </a:r>
            <a:br>
              <a:rPr lang="el-GR" dirty="0" smtClean="0"/>
            </a:br>
            <a:endParaRPr lang="el-GR" dirty="0"/>
          </a:p>
        </p:txBody>
      </p:sp>
      <p:sp>
        <p:nvSpPr>
          <p:cNvPr id="3" name="2 - Θέση περιεχομένου"/>
          <p:cNvSpPr>
            <a:spLocks noGrp="1"/>
          </p:cNvSpPr>
          <p:nvPr>
            <p:ph sz="half" idx="1"/>
          </p:nvPr>
        </p:nvSpPr>
        <p:spPr/>
        <p:txBody>
          <a:bodyPr>
            <a:normAutofit/>
          </a:bodyPr>
          <a:lstStyle/>
          <a:p>
            <a:pPr>
              <a:buNone/>
            </a:pPr>
            <a:r>
              <a:rPr lang="el-GR" dirty="0" smtClean="0"/>
              <a:t>    </a:t>
            </a:r>
            <a:r>
              <a:rPr lang="el-GR" sz="1800" dirty="0" smtClean="0"/>
              <a:t>Η επιβάρυνση του περιβάλλοντος με ραδιενέργεια από πολεμικές και ειρηνικές χρήσεις είναι ανυπολόγιστη. Μόλυνση του περιβάλλοντος προκαλείται και από ειρηνική χρήση της ατομικής ενέργειας σε περίπτωση πυρηνικού ατυχήματος. Π.χ. από το ατύχημα που έγινε στο Τσερνομπίλ το 1986, εκτιμάται ότι 5 εκατομμύρια άνθρωποι περίπου εκτέθηκαν στην ραδιενέργεια.                                </a:t>
            </a:r>
          </a:p>
          <a:p>
            <a:endParaRPr lang="el-GR" dirty="0"/>
          </a:p>
        </p:txBody>
      </p:sp>
      <p:pic>
        <p:nvPicPr>
          <p:cNvPr id="5" name="4 - Θέση περιεχομένου"/>
          <p:cNvPicPr>
            <a:picLocks noGrp="1"/>
          </p:cNvPicPr>
          <p:nvPr>
            <p:ph sz="half" idx="2"/>
          </p:nvPr>
        </p:nvPicPr>
        <p:blipFill>
          <a:blip r:embed="rId2"/>
          <a:stretch>
            <a:fillRect/>
          </a:stretch>
        </p:blipFill>
        <p:spPr bwMode="auto">
          <a:xfrm>
            <a:off x="4648200" y="2740150"/>
            <a:ext cx="4343400" cy="2444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a:t>
            </a:r>
            <a:r>
              <a:rPr lang="el-GR" dirty="0" err="1" smtClean="0"/>
              <a:t>τσερνομπιλ</a:t>
            </a:r>
            <a:endParaRPr lang="el-GR" dirty="0"/>
          </a:p>
        </p:txBody>
      </p:sp>
      <p:sp>
        <p:nvSpPr>
          <p:cNvPr id="3" name="2 - Θέση περιεχομένου"/>
          <p:cNvSpPr>
            <a:spLocks noGrp="1"/>
          </p:cNvSpPr>
          <p:nvPr>
            <p:ph sz="half" idx="1"/>
          </p:nvPr>
        </p:nvSpPr>
        <p:spPr/>
        <p:txBody>
          <a:bodyPr>
            <a:normAutofit fontScale="85000" lnSpcReduction="20000"/>
          </a:bodyPr>
          <a:lstStyle/>
          <a:p>
            <a:r>
              <a:rPr lang="el-GR" sz="2300" dirty="0" smtClean="0"/>
              <a:t> Στις 26 Απριλίου 1986, νωρίς το πρωί, ο αντιδραστήρας 4 του πυρηνικού εργοστασίου του </a:t>
            </a:r>
            <a:r>
              <a:rPr lang="el-GR" sz="2300" dirty="0" err="1" smtClean="0"/>
              <a:t>Τσερνόμπιλ</a:t>
            </a:r>
            <a:r>
              <a:rPr lang="el-GR" sz="2300" dirty="0" smtClean="0"/>
              <a:t> εξερράγη. Προκάλεσε αυτό που τα Ηνωμένα Έθνη χαρακτήρισαν «τη μεγαλύτερη περιβαλλοντική καταστροφή στην ιστορία της ανθρωπότητας». Ήταν το ατύχημα που η πυρηνική βιομηχανία είπε ότι δεν θα συνέβαινε </a:t>
            </a:r>
            <a:r>
              <a:rPr lang="el-GR" sz="2300" dirty="0" err="1" smtClean="0"/>
              <a:t>ποτέ.Το</a:t>
            </a:r>
            <a:r>
              <a:rPr lang="el-GR" sz="2300" dirty="0" smtClean="0"/>
              <a:t> πυρηνικό ατύχημα της Φουκουσίμα στην Ιαπωνία ήρθε να μας θυμίσει ότι το ρίσκο για περισσότερα ατυχήματα σαν το </a:t>
            </a:r>
            <a:r>
              <a:rPr lang="el-GR" sz="2300" dirty="0" err="1" smtClean="0"/>
              <a:t>Τσερνόμπιλ</a:t>
            </a:r>
            <a:r>
              <a:rPr lang="el-GR" sz="2300" dirty="0" smtClean="0"/>
              <a:t> υπάρχει ακόμα, οπουδήποτε χρησιμοποιείται η πυρηνική ενέργεια</a:t>
            </a:r>
            <a:r>
              <a:rPr lang="el-GR" dirty="0" smtClean="0"/>
              <a:t>.</a:t>
            </a:r>
          </a:p>
          <a:p>
            <a:endParaRPr lang="el-GR" dirty="0"/>
          </a:p>
        </p:txBody>
      </p:sp>
      <p:pic>
        <p:nvPicPr>
          <p:cNvPr id="5" name="4 - Θέση περιεχομένου" descr="Αποτέλεσμα εικόνας για ραδιενεργεια"/>
          <p:cNvPicPr>
            <a:picLocks noGrp="1"/>
          </p:cNvPicPr>
          <p:nvPr>
            <p:ph sz="half" idx="2"/>
          </p:nvPr>
        </p:nvPicPr>
        <p:blipFill>
          <a:blip r:embed="rId2"/>
          <a:srcRect/>
          <a:stretch>
            <a:fillRect/>
          </a:stretch>
        </p:blipFill>
        <p:spPr bwMode="auto">
          <a:xfrm>
            <a:off x="4714876" y="1928802"/>
            <a:ext cx="4071966" cy="3643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Τίτλος"/>
          <p:cNvSpPr>
            <a:spLocks noGrp="1"/>
          </p:cNvSpPr>
          <p:nvPr>
            <p:ph type="title"/>
          </p:nvPr>
        </p:nvSpPr>
        <p:spPr/>
        <p:txBody>
          <a:bodyPr>
            <a:normAutofit fontScale="90000"/>
          </a:bodyPr>
          <a:lstStyle/>
          <a:p>
            <a:r>
              <a:rPr lang="el-GR" b="1" dirty="0" err="1" smtClean="0"/>
              <a:t>Πεντε</a:t>
            </a:r>
            <a:r>
              <a:rPr lang="el-GR" b="1" dirty="0" smtClean="0"/>
              <a:t> συμπτώματα </a:t>
            </a:r>
            <a:r>
              <a:rPr lang="el-GR" b="1" dirty="0" err="1" smtClean="0"/>
              <a:t>μόλυνσησ</a:t>
            </a:r>
            <a:r>
              <a:rPr lang="el-GR" b="1" dirty="0" smtClean="0"/>
              <a:t> από ραδιενέργεια</a:t>
            </a:r>
            <a:r>
              <a:rPr lang="el-GR" dirty="0" smtClean="0"/>
              <a:t/>
            </a:r>
            <a:br>
              <a:rPr lang="el-GR" dirty="0" smtClean="0"/>
            </a:br>
            <a:endParaRPr lang="el-GR" dirty="0"/>
          </a:p>
        </p:txBody>
      </p:sp>
      <p:sp>
        <p:nvSpPr>
          <p:cNvPr id="10" name="9 - Θέση περιεχομένου"/>
          <p:cNvSpPr>
            <a:spLocks noGrp="1"/>
          </p:cNvSpPr>
          <p:nvPr>
            <p:ph idx="1"/>
          </p:nvPr>
        </p:nvSpPr>
        <p:spPr/>
        <p:txBody>
          <a:bodyPr/>
          <a:lstStyle/>
          <a:p>
            <a:r>
              <a:rPr lang="el-GR" b="1" dirty="0" smtClean="0"/>
              <a:t>1. Ναυτία και εμετός</a:t>
            </a:r>
            <a:endParaRPr lang="el-GR" dirty="0" smtClean="0"/>
          </a:p>
          <a:p>
            <a:r>
              <a:rPr lang="el-GR" b="1" dirty="0" smtClean="0"/>
              <a:t>2. Μώλωπες και ανικανότητα θεραπείας των πληγών</a:t>
            </a:r>
            <a:endParaRPr lang="el-GR" dirty="0" smtClean="0"/>
          </a:p>
          <a:p>
            <a:r>
              <a:rPr lang="el-GR" b="1" dirty="0" smtClean="0"/>
              <a:t>3. Αιμορραγία από το στόμα, τη μύτη και το παχύ έντερο</a:t>
            </a:r>
            <a:endParaRPr lang="el-GR" dirty="0" smtClean="0"/>
          </a:p>
          <a:p>
            <a:r>
              <a:rPr lang="el-GR" b="1" dirty="0" smtClean="0"/>
              <a:t>4. Διάρροια και εμετός με αίμα</a:t>
            </a:r>
          </a:p>
          <a:p>
            <a:r>
              <a:rPr lang="el-GR" b="1" dirty="0" smtClean="0"/>
              <a:t>5. Εγκαύματα από ραδιενέργεια</a:t>
            </a:r>
            <a:endParaRPr lang="el-GR" dirty="0" smtClean="0"/>
          </a:p>
          <a:p>
            <a:endParaRPr lang="el-GR" dirty="0" smtClean="0"/>
          </a:p>
          <a:p>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000100" y="1214422"/>
            <a:ext cx="7072362" cy="8002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zh-CN"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2"/>
              </a:rPr>
              <a:t>http://mde-didaktiki.biol.uoa.gr/mde5/Zoesite/radioactive%20pollution.htm</a:t>
            </a:r>
            <a:endParaRPr kumimoji="0" lang="el-GR" altLang="zh-CN"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3"/>
              </a:rPr>
              <a:t>https</a:t>
            </a:r>
            <a:r>
              <a:rPr kumimoji="0" lang="el-GR" altLang="zh-CN"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3"/>
              </a:rPr>
              <a:t>://</a:t>
            </a:r>
            <a:r>
              <a:rPr kumimoji="0" lang="en-US" altLang="zh-CN"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3"/>
              </a:rPr>
              <a:t>www</a:t>
            </a:r>
            <a:r>
              <a:rPr kumimoji="0" lang="el-GR" altLang="zh-CN"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3"/>
              </a:rPr>
              <a:t>.</a:t>
            </a:r>
            <a:r>
              <a:rPr kumimoji="0" lang="en-US" altLang="zh-CN"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hlinkClick r:id="rId3"/>
              </a:rPr>
              <a:t>greenpeace</a:t>
            </a:r>
            <a:r>
              <a:rPr kumimoji="0" lang="el-GR" altLang="zh-CN"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3"/>
              </a:rPr>
              <a:t>.</a:t>
            </a:r>
            <a:r>
              <a:rPr kumimoji="0" lang="en-US" altLang="zh-CN"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3"/>
              </a:rPr>
              <a:t>org</a:t>
            </a:r>
            <a:r>
              <a:rPr kumimoji="0" lang="el-GR" altLang="zh-CN"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3"/>
              </a:rPr>
              <a:t>/</a:t>
            </a:r>
            <a:r>
              <a:rPr kumimoji="0" lang="en-US" altLang="zh-CN"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hlinkClick r:id="rId3"/>
              </a:rPr>
              <a:t>greece</a:t>
            </a:r>
            <a:r>
              <a:rPr kumimoji="0" lang="el-GR" altLang="zh-CN"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3"/>
              </a:rPr>
              <a:t>/</a:t>
            </a:r>
            <a:r>
              <a:rPr kumimoji="0" lang="en-US" altLang="zh-CN"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3"/>
              </a:rPr>
              <a:t>issues</a:t>
            </a:r>
            <a:r>
              <a:rPr kumimoji="0" lang="el-GR" altLang="zh-CN"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3"/>
              </a:rPr>
              <a:t>/</a:t>
            </a:r>
            <a:r>
              <a:rPr kumimoji="0" lang="en-US" altLang="zh-CN"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hlinkClick r:id="rId3"/>
              </a:rPr>
              <a:t>perivallon</a:t>
            </a:r>
            <a:r>
              <a:rPr kumimoji="0" lang="el-GR" altLang="zh-CN"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3"/>
              </a:rPr>
              <a:t>/2908/15-</a:t>
            </a:r>
            <a:r>
              <a:rPr kumimoji="0" lang="en-US" altLang="zh-CN"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hlinkClick r:id="rId3"/>
              </a:rPr>
              <a:t>pragmata</a:t>
            </a:r>
            <a:r>
              <a:rPr kumimoji="0" lang="el-GR" altLang="zh-CN"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3"/>
              </a:rPr>
              <a:t>-</a:t>
            </a:r>
            <a:r>
              <a:rPr kumimoji="0" lang="en-US" altLang="zh-CN"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hlinkClick r:id="rId3"/>
              </a:rPr>
              <a:t>chernobyl</a:t>
            </a:r>
            <a:r>
              <a:rPr kumimoji="0" lang="el-GR" altLang="zh-CN"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3"/>
              </a:rPr>
              <a:t>/</a:t>
            </a:r>
            <a:endParaRPr kumimoji="0" lang="el-GR" altLang="zh-CN"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zh-CN" sz="11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hlinkClick r:id="rId4"/>
              </a:rPr>
              <a:t>https://www.home-biology.gr/ilektromagnitikes-aktinovolies/ionizouses-aktinovolies</a:t>
            </a:r>
            <a:endParaRPr kumimoji="0" lang="el-GR" altLang="zh-CN"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hlinkClick r:id="rId5"/>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zh-CN"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hlinkClick r:id="rId5"/>
              </a:rPr>
              <a:t>https://www.newsbeast.gr/health/arthro/140381/deka-subtomata-molunsis-apo-radienergeia</a:t>
            </a:r>
            <a:r>
              <a:rPr kumimoji="0" lang="el-GR" altLang="zh-CN" sz="600" b="0" i="0" u="none" strike="noStrike" cap="none" normalizeH="0" baseline="0" dirty="0" smtClean="0">
                <a:ln>
                  <a:noFill/>
                </a:ln>
                <a:solidFill>
                  <a:schemeClr val="tx1"/>
                </a:solidFill>
                <a:effectLst/>
                <a:latin typeface="Arial" pitchFamily="34" charset="0"/>
                <a:cs typeface="Arial" pitchFamily="34" charset="0"/>
              </a:rPr>
              <a:t> </a:t>
            </a:r>
            <a:endParaRPr kumimoji="0" lang="el-GR" altLang="zh-CN"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6 - Τίτλος"/>
          <p:cNvSpPr>
            <a:spLocks noGrp="1"/>
          </p:cNvSpPr>
          <p:nvPr>
            <p:ph type="title"/>
          </p:nvPr>
        </p:nvSpPr>
        <p:spPr>
          <a:xfrm>
            <a:off x="2714612" y="142852"/>
            <a:ext cx="4916618" cy="941282"/>
          </a:xfrm>
        </p:spPr>
        <p:txBody>
          <a:bodyPr>
            <a:normAutofit fontScale="90000"/>
          </a:bodyPr>
          <a:lstStyle/>
          <a:p>
            <a:r>
              <a:rPr lang="el-GR" dirty="0" smtClean="0"/>
              <a:t>ΠΗΓΕΣ</a:t>
            </a:r>
            <a:br>
              <a:rPr lang="el-GR" dirty="0" smtClean="0"/>
            </a:br>
            <a:endParaRPr lang="el-GR" dirty="0"/>
          </a:p>
        </p:txBody>
      </p:sp>
      <p:sp>
        <p:nvSpPr>
          <p:cNvPr id="10" name="9 - Ορθογώνιο"/>
          <p:cNvSpPr/>
          <p:nvPr/>
        </p:nvSpPr>
        <p:spPr>
          <a:xfrm>
            <a:off x="1928794" y="2714620"/>
            <a:ext cx="4071949" cy="369332"/>
          </a:xfrm>
          <a:prstGeom prst="rect">
            <a:avLst/>
          </a:prstGeom>
        </p:spPr>
        <p:txBody>
          <a:bodyPr wrap="square">
            <a:spAutoFit/>
          </a:bodyPr>
          <a:lstStyle/>
          <a:p>
            <a:r>
              <a:rPr lang="el-GR" dirty="0" smtClean="0"/>
              <a:t>ΕΥΧΑΡΙΣΤΟΥΜΕ ΓΙΑ ΤΗΝ ΠΡΟΣΟΧΗ ΣΑΣ!!!</a:t>
            </a: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357422" y="1142984"/>
            <a:ext cx="4543428" cy="714364"/>
          </a:xfrm>
        </p:spPr>
        <p:txBody>
          <a:bodyPr>
            <a:normAutofit fontScale="90000"/>
          </a:bodyPr>
          <a:lstStyle/>
          <a:p>
            <a:r>
              <a:rPr lang="el-GR" dirty="0" smtClean="0"/>
              <a:t>Τι είναι ραδιενέργεια</a:t>
            </a:r>
            <a:br>
              <a:rPr lang="el-GR" dirty="0" smtClean="0"/>
            </a:br>
            <a:endParaRPr lang="el-GR" dirty="0"/>
          </a:p>
        </p:txBody>
      </p:sp>
      <p:sp>
        <p:nvSpPr>
          <p:cNvPr id="3" name="2 - Θέση περιεχομένου"/>
          <p:cNvSpPr>
            <a:spLocks noGrp="1"/>
          </p:cNvSpPr>
          <p:nvPr>
            <p:ph idx="1"/>
          </p:nvPr>
        </p:nvSpPr>
        <p:spPr/>
        <p:txBody>
          <a:bodyPr>
            <a:normAutofit/>
          </a:bodyPr>
          <a:lstStyle/>
          <a:p>
            <a:r>
              <a:rPr lang="el-GR" sz="1800" dirty="0" smtClean="0"/>
              <a:t>Ραδιενέργεια είναι το φαινόμενο της εκπομπής σωματιδίων ή ηλεκτρομαγνητικής ακτινοβολίας από τους πυρήνες ορισμένων </a:t>
            </a:r>
            <a:r>
              <a:rPr lang="el-GR" sz="1800" dirty="0" err="1" smtClean="0"/>
              <a:t>χηµικών</a:t>
            </a:r>
            <a:r>
              <a:rPr lang="el-GR" sz="1800" dirty="0" smtClean="0"/>
              <a:t> στοιχείων, που γι' αυτό το λόγο ονομάζονται ραδιενεργά. Από τα περίπου 2500 </a:t>
            </a:r>
            <a:r>
              <a:rPr lang="el-GR" sz="1800" dirty="0" err="1" smtClean="0"/>
              <a:t>νουκλίδια</a:t>
            </a:r>
            <a:r>
              <a:rPr lang="el-GR" sz="1800" dirty="0" smtClean="0"/>
              <a:t> που είναι γνωστά στην </a:t>
            </a:r>
            <a:r>
              <a:rPr lang="el-GR" sz="1800" dirty="0" err="1" smtClean="0"/>
              <a:t>επιστήµη</a:t>
            </a:r>
            <a:r>
              <a:rPr lang="el-GR" sz="1800" dirty="0" smtClean="0"/>
              <a:t>, λιγότερα από 300 είναι ραδιενεργά. Τα </a:t>
            </a:r>
            <a:r>
              <a:rPr lang="el-GR" sz="1800" dirty="0" err="1" smtClean="0"/>
              <a:t>άτοµα</a:t>
            </a:r>
            <a:r>
              <a:rPr lang="el-GR" sz="1800" dirty="0" smtClean="0"/>
              <a:t> των ραδιενεργών στοιχείων φέρουν ασταθείς πυρήνες. Τούτο </a:t>
            </a:r>
            <a:r>
              <a:rPr lang="el-GR" sz="1800" dirty="0" err="1" smtClean="0"/>
              <a:t>σηµαίνει</a:t>
            </a:r>
            <a:r>
              <a:rPr lang="el-GR" sz="1800" dirty="0" smtClean="0"/>
              <a:t> πως αυτοί µ</a:t>
            </a:r>
            <a:r>
              <a:rPr lang="el-GR" sz="1800" dirty="0" err="1" smtClean="0"/>
              <a:t>πορούν</a:t>
            </a:r>
            <a:r>
              <a:rPr lang="el-GR" sz="1800" dirty="0" smtClean="0"/>
              <a:t> να </a:t>
            </a:r>
            <a:r>
              <a:rPr lang="el-GR" sz="1800" dirty="0" err="1" smtClean="0"/>
              <a:t>διασπασθούν</a:t>
            </a:r>
            <a:r>
              <a:rPr lang="el-GR" sz="1800" dirty="0" smtClean="0"/>
              <a:t> </a:t>
            </a:r>
            <a:r>
              <a:rPr lang="el-GR" sz="1800" dirty="0" err="1" smtClean="0"/>
              <a:t>αυθόρµητα</a:t>
            </a:r>
            <a:r>
              <a:rPr lang="el-GR" sz="1800" dirty="0" smtClean="0"/>
              <a:t>, απελευθερώνοντας πυρηνική ακτινοβολία, που συνήθως λέγεται ακτινοβολία.</a:t>
            </a:r>
          </a:p>
          <a:p>
            <a:endParaRPr lang="el-GR" dirty="0"/>
          </a:p>
        </p:txBody>
      </p:sp>
      <p:pic>
        <p:nvPicPr>
          <p:cNvPr id="4" name="3 - Εικόνα" descr="Αποτέλεσμα εικόνας για ραδιενεργεια στο εδαφοσ&quot;"/>
          <p:cNvPicPr/>
          <p:nvPr/>
        </p:nvPicPr>
        <p:blipFill>
          <a:blip r:embed="rId2"/>
          <a:srcRect/>
          <a:stretch>
            <a:fillRect/>
          </a:stretch>
        </p:blipFill>
        <p:spPr bwMode="auto">
          <a:xfrm>
            <a:off x="2643174" y="4357694"/>
            <a:ext cx="3929090" cy="192882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928794" y="928670"/>
            <a:ext cx="4900618" cy="714364"/>
          </a:xfrm>
        </p:spPr>
        <p:txBody>
          <a:bodyPr>
            <a:normAutofit fontScale="90000"/>
          </a:bodyPr>
          <a:lstStyle/>
          <a:p>
            <a:r>
              <a:rPr lang="el-GR" dirty="0" smtClean="0"/>
              <a:t>Ιστορία </a:t>
            </a:r>
            <a:r>
              <a:rPr lang="el-GR" dirty="0" err="1" smtClean="0"/>
              <a:t>ΡαδιενέργειαΣ</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a:bodyPr>
          <a:lstStyle/>
          <a:p>
            <a:r>
              <a:rPr lang="el-GR" sz="1800" dirty="0" smtClean="0"/>
              <a:t>Ραδιενέργεια ονομάζεται το φαινόμενο της αυθόρμητης εκπομπής σωματιδίων ή ηλεκτρομαγνητικής ακτινοβολίας από κάποια χημικά στοιχεία και είναι αποτέλεσμα της διάσπασης ασταθών (πατρικών) πυρήνων</a:t>
            </a:r>
          </a:p>
          <a:p>
            <a:r>
              <a:rPr lang="el-GR" sz="1800" dirty="0" smtClean="0"/>
              <a:t>Το </a:t>
            </a:r>
            <a:r>
              <a:rPr lang="el-GR" sz="1800" dirty="0" err="1" smtClean="0"/>
              <a:t>φαινόµενο</a:t>
            </a:r>
            <a:r>
              <a:rPr lang="el-GR" sz="1800" dirty="0" smtClean="0"/>
              <a:t> της Ραδιενέργειας παρατηρήθηκε για πρώτη φορά από τον Γάλλο φυσικό Ανρί </a:t>
            </a:r>
            <a:r>
              <a:rPr lang="el-GR" sz="1800" dirty="0" smtClean="0"/>
              <a:t> Μπεκερέλ </a:t>
            </a:r>
            <a:r>
              <a:rPr lang="el-GR" sz="1800" dirty="0" smtClean="0"/>
              <a:t>το 1896, όταν πρόσεξε πως το θειικό </a:t>
            </a:r>
            <a:r>
              <a:rPr lang="el-GR" sz="1800" dirty="0" smtClean="0"/>
              <a:t>κάλιο </a:t>
            </a:r>
            <a:r>
              <a:rPr lang="el-GR" sz="1800" dirty="0" err="1" smtClean="0"/>
              <a:t>ουρανίλιο</a:t>
            </a:r>
            <a:r>
              <a:rPr lang="el-GR" sz="1800" dirty="0" smtClean="0"/>
              <a:t> </a:t>
            </a:r>
            <a:r>
              <a:rPr lang="el-GR" sz="1800" dirty="0" err="1" smtClean="0"/>
              <a:t>εκπέµπει</a:t>
            </a:r>
            <a:r>
              <a:rPr lang="el-GR" sz="1800" dirty="0" smtClean="0"/>
              <a:t> </a:t>
            </a:r>
            <a:r>
              <a:rPr lang="el-GR" sz="1800" dirty="0" smtClean="0"/>
              <a:t>συνεχώς ακτινοβολία που µ</a:t>
            </a:r>
            <a:r>
              <a:rPr lang="el-GR" sz="1800" dirty="0" err="1" smtClean="0"/>
              <a:t>οιάζει</a:t>
            </a:r>
            <a:r>
              <a:rPr lang="el-GR" sz="1800" dirty="0" smtClean="0"/>
              <a:t> µε τις ακτίνες Χ και προσβάλλει τη φωτογραφική πλάκα.</a:t>
            </a:r>
          </a:p>
          <a:p>
            <a:endParaRPr lang="el-GR" sz="2000" dirty="0" smtClean="0"/>
          </a:p>
          <a:p>
            <a:endParaRPr lang="el-GR" sz="2000" dirty="0"/>
          </a:p>
        </p:txBody>
      </p:sp>
      <p:pic>
        <p:nvPicPr>
          <p:cNvPr id="4" name="3 - Εικόνα" descr="Αποτέλεσμα εικόνας για ραδιενεργεια&quot;"/>
          <p:cNvPicPr/>
          <p:nvPr/>
        </p:nvPicPr>
        <p:blipFill>
          <a:blip r:embed="rId2"/>
          <a:srcRect/>
          <a:stretch>
            <a:fillRect/>
          </a:stretch>
        </p:blipFill>
        <p:spPr bwMode="auto">
          <a:xfrm>
            <a:off x="2571736" y="4643446"/>
            <a:ext cx="3714776" cy="18573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normAutofit/>
          </a:bodyPr>
          <a:lstStyle/>
          <a:p>
            <a:r>
              <a:rPr lang="el-GR" dirty="0" err="1" smtClean="0"/>
              <a:t>Εξελιξη</a:t>
            </a:r>
            <a:r>
              <a:rPr lang="el-GR" dirty="0" smtClean="0"/>
              <a:t> </a:t>
            </a:r>
            <a:r>
              <a:rPr lang="el-GR" dirty="0" err="1" smtClean="0"/>
              <a:t>μελετησ</a:t>
            </a:r>
            <a:r>
              <a:rPr lang="el-GR" dirty="0" smtClean="0"/>
              <a:t> της </a:t>
            </a:r>
            <a:r>
              <a:rPr lang="el-GR" dirty="0" err="1" smtClean="0"/>
              <a:t>ραδιενεργειασ</a:t>
            </a:r>
            <a:endParaRPr lang="el-GR" dirty="0" smtClean="0"/>
          </a:p>
        </p:txBody>
      </p:sp>
      <p:sp>
        <p:nvSpPr>
          <p:cNvPr id="5" name="4 - Θέση περιεχομένου"/>
          <p:cNvSpPr>
            <a:spLocks noGrp="1"/>
          </p:cNvSpPr>
          <p:nvPr>
            <p:ph sz="half" idx="1"/>
          </p:nvPr>
        </p:nvSpPr>
        <p:spPr/>
        <p:txBody>
          <a:bodyPr>
            <a:normAutofit/>
          </a:bodyPr>
          <a:lstStyle/>
          <a:p>
            <a:r>
              <a:rPr lang="el-GR" sz="1600" dirty="0" smtClean="0"/>
              <a:t>Το 1898 το ζεύγος Κιουρί  </a:t>
            </a:r>
            <a:r>
              <a:rPr lang="el-GR" sz="1600" dirty="0" err="1" smtClean="0"/>
              <a:t>αποµόνωσαν</a:t>
            </a:r>
            <a:r>
              <a:rPr lang="el-GR" sz="1600" dirty="0" smtClean="0"/>
              <a:t> το </a:t>
            </a:r>
            <a:r>
              <a:rPr lang="el-GR" sz="1600" dirty="0" err="1" smtClean="0"/>
              <a:t>χηµικό</a:t>
            </a:r>
            <a:r>
              <a:rPr lang="el-GR" sz="1600" dirty="0" smtClean="0"/>
              <a:t> στοιχείο ράδιο -που είναι ραδιενεργό σε </a:t>
            </a:r>
            <a:r>
              <a:rPr lang="el-GR" sz="1600" dirty="0" smtClean="0"/>
              <a:t>µ</a:t>
            </a:r>
            <a:r>
              <a:rPr lang="el-GR" sz="1600" dirty="0" err="1" smtClean="0"/>
              <a:t>εγαλύτερο</a:t>
            </a:r>
            <a:r>
              <a:rPr lang="el-GR" sz="1600" dirty="0" smtClean="0"/>
              <a:t> </a:t>
            </a:r>
            <a:r>
              <a:rPr lang="el-GR" sz="1600" dirty="0" err="1" smtClean="0"/>
              <a:t>βαθµό</a:t>
            </a:r>
            <a:r>
              <a:rPr lang="el-GR" sz="1600" dirty="0" smtClean="0"/>
              <a:t> </a:t>
            </a:r>
            <a:r>
              <a:rPr lang="el-GR" sz="1600" dirty="0" smtClean="0"/>
              <a:t>από το 4 ουράνιο- καθώς και άλλες ουσίες</a:t>
            </a:r>
          </a:p>
          <a:p>
            <a:r>
              <a:rPr lang="el-GR" sz="1600" dirty="0" smtClean="0"/>
              <a:t>Στη συνέχεια το ζεύγος µε τη συνεργασία του </a:t>
            </a:r>
            <a:r>
              <a:rPr lang="el-GR" sz="1600" dirty="0" err="1" smtClean="0"/>
              <a:t>Μπεµόντ</a:t>
            </a:r>
            <a:r>
              <a:rPr lang="el-GR" sz="1600" dirty="0" smtClean="0"/>
              <a:t> πέτυχε την </a:t>
            </a:r>
            <a:r>
              <a:rPr lang="el-GR" sz="1600" dirty="0" err="1" smtClean="0"/>
              <a:t>αποµόνωση</a:t>
            </a:r>
            <a:r>
              <a:rPr lang="el-GR" sz="1600" dirty="0" smtClean="0"/>
              <a:t> µ</a:t>
            </a:r>
            <a:r>
              <a:rPr lang="el-GR" sz="1600" dirty="0" err="1" smtClean="0"/>
              <a:t>ετά</a:t>
            </a:r>
            <a:r>
              <a:rPr lang="el-GR" sz="1600" dirty="0" smtClean="0"/>
              <a:t> από </a:t>
            </a:r>
            <a:r>
              <a:rPr lang="el-GR" sz="1600" dirty="0" err="1" smtClean="0"/>
              <a:t>συστηµατικές</a:t>
            </a:r>
            <a:r>
              <a:rPr lang="el-GR" sz="1600" dirty="0" smtClean="0"/>
              <a:t> </a:t>
            </a:r>
            <a:r>
              <a:rPr lang="el-GR" sz="1600" dirty="0" err="1" smtClean="0"/>
              <a:t>ανακρυσταλλώσεις</a:t>
            </a:r>
            <a:r>
              <a:rPr lang="el-GR" sz="1600" dirty="0" smtClean="0"/>
              <a:t> µ</a:t>
            </a:r>
            <a:r>
              <a:rPr lang="el-GR" sz="1600" dirty="0" err="1" smtClean="0"/>
              <a:t>ιας</a:t>
            </a:r>
            <a:r>
              <a:rPr lang="el-GR" sz="1600" dirty="0" smtClean="0"/>
              <a:t> δεύτερης ουσίας λίαν εντόνως ραδιενεργού του ραδίου</a:t>
            </a:r>
          </a:p>
          <a:p>
            <a:r>
              <a:rPr lang="el-GR" sz="1600" dirty="0" smtClean="0"/>
              <a:t>Τις ακτινοβολίες εκ των ενώσεων του θορίου µ</a:t>
            </a:r>
            <a:r>
              <a:rPr lang="el-GR" sz="1600" dirty="0" err="1" smtClean="0"/>
              <a:t>ελέτησε</a:t>
            </a:r>
            <a:r>
              <a:rPr lang="el-GR" sz="1600" dirty="0" smtClean="0"/>
              <a:t> </a:t>
            </a:r>
            <a:r>
              <a:rPr lang="el-GR" sz="1600" dirty="0" err="1" smtClean="0"/>
              <a:t>επισταµένα</a:t>
            </a:r>
            <a:r>
              <a:rPr lang="el-GR" sz="1600" dirty="0" smtClean="0"/>
              <a:t> ο βαρόνος </a:t>
            </a:r>
            <a:r>
              <a:rPr lang="el-GR" sz="1600" dirty="0" err="1" smtClean="0"/>
              <a:t>Έρνεστ</a:t>
            </a:r>
            <a:r>
              <a:rPr lang="el-GR" sz="1600" dirty="0" smtClean="0"/>
              <a:t> Ράδερφορντ. </a:t>
            </a:r>
          </a:p>
          <a:p>
            <a:r>
              <a:rPr lang="el-GR" sz="1600" dirty="0" smtClean="0"/>
              <a:t>Το 1902 οι Ράδερφορντ και </a:t>
            </a:r>
            <a:r>
              <a:rPr lang="el-GR" sz="1600" dirty="0" err="1" smtClean="0"/>
              <a:t>Σόντυ</a:t>
            </a:r>
            <a:r>
              <a:rPr lang="el-GR" sz="1600" dirty="0" smtClean="0"/>
              <a:t> αντελήφθησαν τελικά ότι η πηγή της </a:t>
            </a:r>
            <a:r>
              <a:rPr lang="el-GR" sz="1600" dirty="0" err="1" smtClean="0"/>
              <a:t>εκπεµπόµενης</a:t>
            </a:r>
            <a:r>
              <a:rPr lang="el-GR" sz="1600" dirty="0" smtClean="0"/>
              <a:t> ενέργειας είναι η µ</a:t>
            </a:r>
            <a:r>
              <a:rPr lang="el-GR" sz="1600" dirty="0" err="1" smtClean="0"/>
              <a:t>ερική</a:t>
            </a:r>
            <a:r>
              <a:rPr lang="el-GR" sz="1600" dirty="0" smtClean="0"/>
              <a:t> διάσπαση των </a:t>
            </a:r>
            <a:r>
              <a:rPr lang="el-GR" sz="1600" dirty="0" err="1" smtClean="0"/>
              <a:t>ατόµων</a:t>
            </a:r>
            <a:endParaRPr lang="el-GR" sz="1600" dirty="0"/>
          </a:p>
        </p:txBody>
      </p:sp>
      <p:pic>
        <p:nvPicPr>
          <p:cNvPr id="7" name="6 - Θέση περιεχομένου"/>
          <p:cNvPicPr>
            <a:picLocks noGrp="1"/>
          </p:cNvPicPr>
          <p:nvPr>
            <p:ph sz="half" idx="2"/>
          </p:nvPr>
        </p:nvPicPr>
        <p:blipFill>
          <a:blip r:embed="rId2"/>
          <a:stretch>
            <a:fillRect/>
          </a:stretch>
        </p:blipFill>
        <p:spPr bwMode="auto">
          <a:xfrm>
            <a:off x="4648200" y="2514983"/>
            <a:ext cx="4343400" cy="289483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a:xfrm>
            <a:off x="2643174" y="857232"/>
            <a:ext cx="4471990" cy="714364"/>
          </a:xfrm>
        </p:spPr>
        <p:txBody>
          <a:bodyPr>
            <a:normAutofit fontScale="90000"/>
          </a:bodyPr>
          <a:lstStyle/>
          <a:p>
            <a:r>
              <a:rPr lang="el-GR" dirty="0" err="1" smtClean="0"/>
              <a:t>Πηγέσ</a:t>
            </a:r>
            <a:r>
              <a:rPr lang="el-GR" dirty="0" smtClean="0"/>
              <a:t> </a:t>
            </a:r>
            <a:r>
              <a:rPr lang="el-GR" dirty="0" err="1" smtClean="0"/>
              <a:t>ραδιενέργειασ</a:t>
            </a:r>
            <a:r>
              <a:rPr lang="el-GR" dirty="0" smtClean="0"/>
              <a:t/>
            </a:r>
            <a:br>
              <a:rPr lang="el-GR" dirty="0" smtClean="0"/>
            </a:br>
            <a:endParaRPr lang="el-GR" dirty="0"/>
          </a:p>
        </p:txBody>
      </p:sp>
      <p:sp>
        <p:nvSpPr>
          <p:cNvPr id="7" name="6 - Θέση περιεχομένου"/>
          <p:cNvSpPr>
            <a:spLocks noGrp="1"/>
          </p:cNvSpPr>
          <p:nvPr>
            <p:ph idx="1"/>
          </p:nvPr>
        </p:nvSpPr>
        <p:spPr/>
        <p:txBody>
          <a:bodyPr>
            <a:normAutofit lnSpcReduction="10000"/>
          </a:bodyPr>
          <a:lstStyle/>
          <a:p>
            <a:r>
              <a:rPr lang="el-GR" sz="1800" dirty="0" smtClean="0"/>
              <a:t>Η ακτινοβολία είναι ένα συνεχές χαρακτηριστικό της ανθρώπινης ύπαρξης. </a:t>
            </a:r>
          </a:p>
          <a:p>
            <a:pPr>
              <a:buNone/>
            </a:pPr>
            <a:r>
              <a:rPr lang="el-GR" sz="1800" dirty="0" smtClean="0"/>
              <a:t>     Το φυσικό περιβάλλον είναι ραδιενεργό. Οι πηγές ραδιενέργειας στο περιβάλλον είναι αφ’ ενός μεν φυσικές, αφ’ ετέρου δε ανθρωπογενείς, , προϊόντα της ανθρώπινης τεχνολογίας</a:t>
            </a:r>
          </a:p>
          <a:p>
            <a:r>
              <a:rPr lang="el-GR" sz="1800" dirty="0" smtClean="0"/>
              <a:t>Φυσικές πηγές που συνυπάρχουν με τον άνθρωπο στο φυσικό περιβάλλον από καταβολής της γης  </a:t>
            </a:r>
          </a:p>
          <a:p>
            <a:r>
              <a:rPr lang="el-GR" sz="1800" dirty="0" smtClean="0"/>
              <a:t>Τεχνητές ή τις λεγόμενες ανθρωπογενείς πηγές που είναι προϊόντα της σύγχρονης τεχνολογίας.</a:t>
            </a:r>
          </a:p>
          <a:p>
            <a:r>
              <a:rPr lang="el-GR" sz="1800" b="1" dirty="0" smtClean="0"/>
              <a:t>Εξωτερικές πηγές</a:t>
            </a:r>
            <a:r>
              <a:rPr lang="el-GR" sz="1800" dirty="0" smtClean="0"/>
              <a:t>: Ονομάζονται οι πηγές που εκπέμπουν ακτινοβολία από το εξωτερικό περιβάλλον προς τον άνθρωπο (ραδιενεργά ισότοπα στην επιφάνεια της γης, στα οικοδομικά υλικά και στον αέρα, κοσμική ακτινοβολία, τεχνητά ραδιοϊσότοπα από διάφορες χρήσεις).</a:t>
            </a:r>
          </a:p>
          <a:p>
            <a:r>
              <a:rPr lang="el-GR" sz="1800" b="1" dirty="0" smtClean="0"/>
              <a:t>Εσωτερικές πηγές</a:t>
            </a:r>
            <a:r>
              <a:rPr lang="el-GR" sz="1800" dirty="0" smtClean="0"/>
              <a:t>: Σε αυτήν την κατηγορία υπάγονται τα ραδιενεργά στοιχεία, φυσικά ή τεχνητά, που πέρασαν από το περιβάλλον στο ανθρώπινο σώμα μέσω των οδών της τροφικής αλυσίδας, του δέρματος ή της αναπνοής και καθηλώθηκαν ή κυκλοφορούν στους ιστούς μας και από την εκάστοτε θέση τους μας ακτινοβολούν.</a:t>
            </a:r>
          </a:p>
          <a:p>
            <a:endParaRPr lang="el-GR"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285984" y="714356"/>
            <a:ext cx="4972056" cy="642926"/>
          </a:xfrm>
        </p:spPr>
        <p:txBody>
          <a:bodyPr>
            <a:normAutofit fontScale="90000"/>
          </a:bodyPr>
          <a:lstStyle/>
          <a:p>
            <a:r>
              <a:rPr lang="el-GR" dirty="0" smtClean="0"/>
              <a:t>Ακτινοβολία από τη γη</a:t>
            </a:r>
            <a:br>
              <a:rPr lang="el-GR" dirty="0" smtClean="0"/>
            </a:br>
            <a:endParaRPr lang="el-GR" dirty="0"/>
          </a:p>
        </p:txBody>
      </p:sp>
      <p:sp>
        <p:nvSpPr>
          <p:cNvPr id="3" name="2 - Θέση περιεχομένου"/>
          <p:cNvSpPr>
            <a:spLocks noGrp="1"/>
          </p:cNvSpPr>
          <p:nvPr>
            <p:ph idx="1"/>
          </p:nvPr>
        </p:nvSpPr>
        <p:spPr/>
        <p:txBody>
          <a:bodyPr>
            <a:normAutofit/>
          </a:bodyPr>
          <a:lstStyle/>
          <a:p>
            <a:r>
              <a:rPr lang="el-GR" sz="1800" dirty="0" smtClean="0"/>
              <a:t>Στο φλοιό και στην επιφάνεια της γης υπάρχουν φυσικά ραδιενεργά ισότοπα. Τα φυσικά </a:t>
            </a:r>
            <a:r>
              <a:rPr lang="el-GR" sz="1800" dirty="0" err="1" smtClean="0"/>
              <a:t>ραδιονουκλίδια</a:t>
            </a:r>
            <a:r>
              <a:rPr lang="el-GR" sz="1800" dirty="0" smtClean="0"/>
              <a:t> μπορούν να χωριστούν σε δύο κατηγορίες ανάλογα με την προέλευσή τους. . Η πρώτη κατηγορία είναι τα αρχέγονα </a:t>
            </a:r>
            <a:r>
              <a:rPr lang="el-GR" sz="1800" dirty="0" err="1" smtClean="0"/>
              <a:t>ραδιονουκλίδια</a:t>
            </a:r>
            <a:r>
              <a:rPr lang="el-GR" sz="1800" dirty="0" smtClean="0"/>
              <a:t> που εμφανίστηκαν στην γη από την στιγμή δημιουργίας της. Η δεύτερη κατηγορία είναι τα </a:t>
            </a:r>
            <a:r>
              <a:rPr lang="el-GR" sz="1800" dirty="0" err="1" smtClean="0"/>
              <a:t>κοσμογενετικά</a:t>
            </a:r>
            <a:r>
              <a:rPr lang="el-GR" sz="1800" dirty="0" smtClean="0"/>
              <a:t> </a:t>
            </a:r>
            <a:r>
              <a:rPr lang="el-GR" sz="1800" dirty="0" err="1" smtClean="0"/>
              <a:t>ραδιονουκλίδια</a:t>
            </a:r>
            <a:r>
              <a:rPr lang="el-GR" sz="1800" dirty="0" smtClean="0"/>
              <a:t>, τα οποία παράγονται συνεχώς στο φλοιό της γης από την δράση των κοσμικών ακτινών και για τα οποία έγινε αναφορά αμέσως πριν. </a:t>
            </a:r>
          </a:p>
          <a:p>
            <a:endParaRPr lang="el-GR" sz="1800" dirty="0" smtClean="0"/>
          </a:p>
          <a:p>
            <a:r>
              <a:rPr lang="el-GR" sz="1800" dirty="0" smtClean="0"/>
              <a:t> Τα αρχέγονα </a:t>
            </a:r>
            <a:r>
              <a:rPr lang="el-GR" sz="1800" dirty="0" err="1" smtClean="0"/>
              <a:t>ραδιονουκλίδια</a:t>
            </a:r>
            <a:r>
              <a:rPr lang="el-GR" sz="1800" dirty="0" smtClean="0"/>
              <a:t> ευθύνονται στο μεγαλύτερο βαθμό για την έκθεση σε ακτινοβολία της πλειοψηφίας των ατόμων</a:t>
            </a:r>
          </a:p>
          <a:p>
            <a:r>
              <a:rPr lang="el-GR" sz="1800" dirty="0" smtClean="0"/>
              <a:t>Τα ραδιενεργά ισότοπα στο φλοιό της γης εκπέμπουν ακτινοβολίες άλφα, βήτα και </a:t>
            </a:r>
            <a:r>
              <a:rPr lang="el-GR" sz="1800" dirty="0" err="1" smtClean="0"/>
              <a:t>γάμμα</a:t>
            </a:r>
            <a:r>
              <a:rPr lang="el-GR" sz="1800" dirty="0" smtClean="0"/>
              <a:t>.</a:t>
            </a:r>
            <a:endParaRPr lang="el-GR"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500166" y="785794"/>
            <a:ext cx="6115064" cy="714364"/>
          </a:xfrm>
        </p:spPr>
        <p:txBody>
          <a:bodyPr>
            <a:normAutofit fontScale="90000"/>
          </a:bodyPr>
          <a:lstStyle/>
          <a:p>
            <a:r>
              <a:rPr lang="el-GR" dirty="0" smtClean="0"/>
              <a:t>ΡΑΔΙΕΝΕΡΓΕΙΑ ΣΤΟ ΕΔΑΦΟΣ</a:t>
            </a:r>
            <a:br>
              <a:rPr lang="el-GR" dirty="0" smtClean="0"/>
            </a:br>
            <a:endParaRPr lang="el-GR" dirty="0"/>
          </a:p>
        </p:txBody>
      </p:sp>
      <p:sp>
        <p:nvSpPr>
          <p:cNvPr id="3" name="2 - Θέση περιεχομένου"/>
          <p:cNvSpPr>
            <a:spLocks noGrp="1"/>
          </p:cNvSpPr>
          <p:nvPr>
            <p:ph idx="1"/>
          </p:nvPr>
        </p:nvSpPr>
        <p:spPr>
          <a:xfrm>
            <a:off x="457200" y="1785926"/>
            <a:ext cx="8229600" cy="3429024"/>
          </a:xfrm>
        </p:spPr>
        <p:txBody>
          <a:bodyPr>
            <a:normAutofit/>
          </a:bodyPr>
          <a:lstStyle/>
          <a:p>
            <a:r>
              <a:rPr lang="el-GR" sz="1800" dirty="0" smtClean="0"/>
              <a:t>Υπάρχουν πάνω από 1300 διαφορετικά </a:t>
            </a:r>
            <a:r>
              <a:rPr lang="el-GR" sz="1800" dirty="0" err="1" smtClean="0"/>
              <a:t>ραδιονουκλίδια</a:t>
            </a:r>
            <a:r>
              <a:rPr lang="el-GR" sz="1800" dirty="0" smtClean="0"/>
              <a:t>, εν μέρει προερχόμενα από φυσικές πηγές και εν μέρει παραγόμενα από ανθρώπινες δραστηριότητες (</a:t>
            </a:r>
            <a:r>
              <a:rPr lang="el-GR" sz="1800" dirty="0" err="1" smtClean="0"/>
              <a:t>Shaw</a:t>
            </a:r>
            <a:r>
              <a:rPr lang="el-GR" sz="1800" dirty="0" smtClean="0"/>
              <a:t>, 2007 </a:t>
            </a:r>
            <a:r>
              <a:rPr lang="el-GR" sz="1800" dirty="0" err="1" smtClean="0"/>
              <a:t>Elsevier</a:t>
            </a:r>
            <a:r>
              <a:rPr lang="el-GR" sz="1800" dirty="0" smtClean="0"/>
              <a:t>). Τα </a:t>
            </a:r>
            <a:r>
              <a:rPr lang="el-GR" sz="1800" dirty="0" err="1" smtClean="0"/>
              <a:t>νουκλίδια</a:t>
            </a:r>
            <a:r>
              <a:rPr lang="el-GR" sz="1800" dirty="0" smtClean="0"/>
              <a:t> που απαντώνται στην φύση είναι 340 και από αυτά τα 70-80 είναι ραδιενεργά. Και οι δύο κατηγορίες ραδιενεργών στοιχείων απαντώνται στο έδαφος</a:t>
            </a:r>
          </a:p>
          <a:p>
            <a:r>
              <a:rPr lang="el-GR" sz="1800" dirty="0" smtClean="0"/>
              <a:t>Τα φυσικά </a:t>
            </a:r>
            <a:r>
              <a:rPr lang="el-GR" sz="1800" dirty="0" err="1" smtClean="0"/>
              <a:t>ραδιονουκλίδια</a:t>
            </a:r>
            <a:r>
              <a:rPr lang="el-GR" sz="1800" dirty="0" smtClean="0"/>
              <a:t> μπορούν να παραχθούν με την ενεργοποίηση σταθερών ισοτόπων μέσω της κοσμικής ακτινοβολίας (</a:t>
            </a:r>
            <a:r>
              <a:rPr lang="el-GR" sz="1800" dirty="0" err="1" smtClean="0"/>
              <a:t>κοσμογενετικά</a:t>
            </a:r>
            <a:r>
              <a:rPr lang="el-GR" sz="1800" dirty="0" smtClean="0"/>
              <a:t> </a:t>
            </a:r>
            <a:r>
              <a:rPr lang="el-GR" sz="1800" dirty="0" err="1" smtClean="0"/>
              <a:t>ραδιονουκλίδια</a:t>
            </a:r>
            <a:r>
              <a:rPr lang="el-GR" sz="1800" dirty="0" smtClean="0"/>
              <a:t>) ή προήλθαν κατά την διάρκεια δημιουργίας του σύμπαντος. Τα τελευταία είναι γνωστά όπως έχει ήδη αναφερθεί ως αρχέγονα </a:t>
            </a:r>
            <a:r>
              <a:rPr lang="el-GR" sz="1800" dirty="0" err="1" smtClean="0"/>
              <a:t>ραδιονουκλίδια</a:t>
            </a:r>
            <a:r>
              <a:rPr lang="el-GR" sz="1800" dirty="0" smtClean="0"/>
              <a:t> και σε αυτά ανήκουν και οι τρείς φυσικές σειρές διάσπασης Ουρανίου, Θορίου και Ακτινίου καθώς και το 40K                                              </a:t>
            </a:r>
            <a:endParaRPr lang="el-GR" sz="1800" dirty="0"/>
          </a:p>
        </p:txBody>
      </p:sp>
      <p:pic>
        <p:nvPicPr>
          <p:cNvPr id="4" name="3 - Εικόνα" descr="Αποτέλεσμα εικόνας για ραδιενεργεια στο εδαφοσ&quot;"/>
          <p:cNvPicPr/>
          <p:nvPr/>
        </p:nvPicPr>
        <p:blipFill>
          <a:blip r:embed="rId2"/>
          <a:srcRect/>
          <a:stretch>
            <a:fillRect/>
          </a:stretch>
        </p:blipFill>
        <p:spPr bwMode="auto">
          <a:xfrm>
            <a:off x="3000364" y="5072074"/>
            <a:ext cx="3336918" cy="153670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928794" y="714356"/>
            <a:ext cx="5257808" cy="714364"/>
          </a:xfrm>
        </p:spPr>
        <p:txBody>
          <a:bodyPr>
            <a:normAutofit fontScale="90000"/>
          </a:bodyPr>
          <a:lstStyle/>
          <a:p>
            <a:r>
              <a:rPr lang="el-GR" dirty="0" smtClean="0"/>
              <a:t>ΡΑΔΙΕΝΕΡΓΟΣ ΡΥΠΑΝΣΗ</a:t>
            </a:r>
            <a:br>
              <a:rPr lang="el-GR" dirty="0" smtClean="0"/>
            </a:br>
            <a:endParaRPr lang="el-GR" dirty="0"/>
          </a:p>
        </p:txBody>
      </p:sp>
      <p:sp>
        <p:nvSpPr>
          <p:cNvPr id="3" name="2 - Θέση περιεχομένου"/>
          <p:cNvSpPr>
            <a:spLocks noGrp="1"/>
          </p:cNvSpPr>
          <p:nvPr>
            <p:ph idx="1"/>
          </p:nvPr>
        </p:nvSpPr>
        <p:spPr/>
        <p:txBody>
          <a:bodyPr>
            <a:normAutofit/>
          </a:bodyPr>
          <a:lstStyle/>
          <a:p>
            <a:r>
              <a:rPr lang="el-GR" sz="1800" dirty="0" smtClean="0"/>
              <a:t>Ο ατμοσφαιρικός αέρας είναι το πρώτο συστατικό του οικοσυστήματος που μολύνεται μετά από πυρηνική έκρηξη ή ατύχημα πυρηνικής εγκατάστασης, που έχει σαν αποτέλεσμα τη διαρροή ραδιενεργού υλικού στην ατμόσφαιρα (</a:t>
            </a:r>
            <a:r>
              <a:rPr lang="el-GR" sz="1800" dirty="0" err="1" smtClean="0"/>
              <a:t>Robinson</a:t>
            </a:r>
            <a:r>
              <a:rPr lang="el-GR" sz="1800" dirty="0" smtClean="0"/>
              <a:t>). </a:t>
            </a:r>
            <a:r>
              <a:rPr lang="el-GR" sz="1800" dirty="0" smtClean="0"/>
              <a:t>Η έκταση της μόλυνσης εξαρτάται από την πηγή που την προκάλεσε.</a:t>
            </a:r>
          </a:p>
          <a:p>
            <a:endParaRPr lang="el-GR" sz="1800" dirty="0"/>
          </a:p>
        </p:txBody>
      </p:sp>
      <p:pic>
        <p:nvPicPr>
          <p:cNvPr id="4" name="3 - Εικόνα" descr="Αποτέλεσμα εικόνας για ραδιενεργεια"/>
          <p:cNvPicPr/>
          <p:nvPr/>
        </p:nvPicPr>
        <p:blipFill>
          <a:blip r:embed="rId2"/>
          <a:srcRect/>
          <a:stretch>
            <a:fillRect/>
          </a:stretch>
        </p:blipFill>
        <p:spPr bwMode="auto">
          <a:xfrm>
            <a:off x="2714612" y="3857628"/>
            <a:ext cx="4143404" cy="21431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flipV="1">
            <a:off x="457200" y="1097281"/>
            <a:ext cx="8229600" cy="45719"/>
          </a:xfrm>
        </p:spPr>
        <p:txBody>
          <a:bodyPr>
            <a:normAutofit fontScale="90000"/>
          </a:bodyPr>
          <a:lstStyle/>
          <a:p>
            <a:endParaRPr lang="el-GR" dirty="0"/>
          </a:p>
        </p:txBody>
      </p:sp>
      <p:sp>
        <p:nvSpPr>
          <p:cNvPr id="5" name="4 - Θέση περιεχομένου"/>
          <p:cNvSpPr>
            <a:spLocks noGrp="1"/>
          </p:cNvSpPr>
          <p:nvPr>
            <p:ph sz="half" idx="1"/>
          </p:nvPr>
        </p:nvSpPr>
        <p:spPr>
          <a:xfrm>
            <a:off x="428596" y="1500174"/>
            <a:ext cx="4038600" cy="4929221"/>
          </a:xfrm>
        </p:spPr>
        <p:txBody>
          <a:bodyPr>
            <a:normAutofit fontScale="85000" lnSpcReduction="20000"/>
          </a:bodyPr>
          <a:lstStyle/>
          <a:p>
            <a:r>
              <a:rPr lang="el-GR" b="1" dirty="0" smtClean="0"/>
              <a:t>Ραδιενεργός ρύπανση του εδάφους</a:t>
            </a:r>
          </a:p>
          <a:p>
            <a:pPr>
              <a:buNone/>
            </a:pPr>
            <a:r>
              <a:rPr lang="el-GR" sz="1600" dirty="0" smtClean="0"/>
              <a:t>    Το μεγαλύτερο μέρος των ραδιενεργών υλικών καταλήγει στο </a:t>
            </a:r>
            <a:r>
              <a:rPr lang="el-GR" sz="1600" dirty="0" err="1" smtClean="0"/>
              <a:t>έδαφος.Η</a:t>
            </a:r>
            <a:r>
              <a:rPr lang="el-GR" sz="1600" dirty="0" smtClean="0"/>
              <a:t> παραμονή των υλικών εκεί εξαρτάται από το χρόνο υποδιπλασιασμού τους (μέχρι και χιλιάδες χρόνια) και από το πόσο εύκολα απορροφώνται από το έδαφος.</a:t>
            </a:r>
          </a:p>
          <a:p>
            <a:pPr>
              <a:buNone/>
            </a:pPr>
            <a:endParaRPr lang="el-GR" sz="1600" dirty="0" smtClean="0"/>
          </a:p>
          <a:p>
            <a:r>
              <a:rPr lang="el-GR" sz="1700" b="1" dirty="0" smtClean="0"/>
              <a:t>Ραδιενεργός ρύπανση των υδάτων</a:t>
            </a:r>
          </a:p>
          <a:p>
            <a:pPr>
              <a:buNone/>
            </a:pPr>
            <a:r>
              <a:rPr lang="el-GR" sz="1600" dirty="0" smtClean="0"/>
              <a:t>Τα νερά σε ανοιχτούς χώρους μπορούν να μολυνθούν μετά από βροχόπτωση ή χιονόπτωση. Τα υπόγεια νερά «φιλτράρονται» όταν περνούν από ένα μεγάλο στρώμα εδάφους. . Όταν τα μολυσμένα νερά χρησιμοποιούνται για πότισμα σε μεγάλο ποσοστό εισέρχονται στα φυτά.</a:t>
            </a:r>
          </a:p>
          <a:p>
            <a:pPr>
              <a:buFont typeface="Arial" pitchFamily="34" charset="0"/>
              <a:buChar char="•"/>
            </a:pPr>
            <a:endParaRPr lang="el-GR" sz="1600" dirty="0" smtClean="0"/>
          </a:p>
          <a:p>
            <a:pPr>
              <a:buFont typeface="Arial" pitchFamily="34" charset="0"/>
              <a:buChar char="•"/>
            </a:pPr>
            <a:r>
              <a:rPr lang="el-GR" sz="1600" b="1" dirty="0" smtClean="0"/>
              <a:t>Ραδιενεργός ρύπανση των φυτών</a:t>
            </a:r>
          </a:p>
          <a:p>
            <a:pPr>
              <a:buNone/>
            </a:pPr>
            <a:r>
              <a:rPr lang="el-GR" sz="1600" dirty="0" smtClean="0"/>
              <a:t>       Τα ραδιενεργά υλικά πριν φτάσουν στο έδαφος μπορεί να συγκρατηθούν από τα φύλλα και τους καρπούς των φυτών (άμεση ρύπανση). Όταν προσλαμβάνονται από τις ρίζες των φυτών η ρύπανση είναι έμμεση.</a:t>
            </a:r>
          </a:p>
          <a:p>
            <a:pPr>
              <a:buFont typeface="Arial" pitchFamily="34" charset="0"/>
              <a:buChar char="•"/>
            </a:pPr>
            <a:endParaRPr lang="el-GR" sz="1600" dirty="0" smtClean="0"/>
          </a:p>
          <a:p>
            <a:pPr>
              <a:buNone/>
            </a:pPr>
            <a:endParaRPr lang="el-GR" sz="1600" dirty="0" smtClean="0"/>
          </a:p>
          <a:p>
            <a:pPr>
              <a:buNone/>
            </a:pPr>
            <a:endParaRPr lang="el-GR" sz="1600" dirty="0" smtClean="0"/>
          </a:p>
          <a:p>
            <a:pPr>
              <a:buNone/>
            </a:pPr>
            <a:endParaRPr lang="el-GR" sz="1600" dirty="0" smtClean="0"/>
          </a:p>
          <a:p>
            <a:endParaRPr lang="el-GR" dirty="0"/>
          </a:p>
        </p:txBody>
      </p:sp>
      <p:pic>
        <p:nvPicPr>
          <p:cNvPr id="7" name="6 - Θέση περιεχομένου" descr="Αποτέλεσμα εικόνας για ραδιενεργεια στο εδαφοσ&quot;"/>
          <p:cNvPicPr>
            <a:picLocks noGrp="1"/>
          </p:cNvPicPr>
          <p:nvPr>
            <p:ph sz="half" idx="2"/>
          </p:nvPr>
        </p:nvPicPr>
        <p:blipFill>
          <a:blip r:embed="rId2"/>
          <a:srcRect/>
          <a:stretch>
            <a:fillRect/>
          </a:stretch>
        </p:blipFill>
        <p:spPr bwMode="auto">
          <a:xfrm>
            <a:off x="4643438" y="2285992"/>
            <a:ext cx="4038600" cy="307183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αστημικό">
  <a:themeElements>
    <a:clrScheme name="Διαστημικό">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Διαστημικό">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αστημικό">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184</TotalTime>
  <Words>1024</Words>
  <Application>Microsoft Office PowerPoint</Application>
  <PresentationFormat>Προβολή στην οθόνη (4:3)</PresentationFormat>
  <Paragraphs>63</Paragraphs>
  <Slides>14</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14</vt:i4>
      </vt:variant>
    </vt:vector>
  </HeadingPairs>
  <TitlesOfParts>
    <vt:vector size="22" baseType="lpstr">
      <vt:lpstr>Arial</vt:lpstr>
      <vt:lpstr>Calibri</vt:lpstr>
      <vt:lpstr>Franklin Gothic Book</vt:lpstr>
      <vt:lpstr>Franklin Gothic Medium</vt:lpstr>
      <vt:lpstr>华文楷体</vt:lpstr>
      <vt:lpstr>Times New Roman</vt:lpstr>
      <vt:lpstr>Wingdings 2</vt:lpstr>
      <vt:lpstr>Διαστημικό</vt:lpstr>
      <vt:lpstr>Ερευνητικη εργασια α2 α τετραμηνου σωζω το περιβαλλον   ΕΠΙΠΤΩΣΕΙΣ ΤΗΣ ΡΑΔΙΕΝΕΡΓΕΙΑΣ ΣΤΟ ΠΕΡΙΒΑΛΛΟΝ </vt:lpstr>
      <vt:lpstr>Τι είναι ραδιενέργεια </vt:lpstr>
      <vt:lpstr>Ιστορία ΡαδιενέργειαΣ </vt:lpstr>
      <vt:lpstr>Εξελιξη μελετησ της ραδιενεργειασ</vt:lpstr>
      <vt:lpstr>Πηγέσ ραδιενέργειασ </vt:lpstr>
      <vt:lpstr>Ακτινοβολία από τη γη </vt:lpstr>
      <vt:lpstr>ΡΑΔΙΕΝΕΡΓΕΙΑ ΣΤΟ ΕΔΑΦΟΣ </vt:lpstr>
      <vt:lpstr>ΡΑΔΙΕΝΕΡΓΟΣ ΡΥΠΑΝΣΗ </vt:lpstr>
      <vt:lpstr>Παρουσίαση του PowerPoint</vt:lpstr>
      <vt:lpstr>Παρουσίαση του PowerPoint</vt:lpstr>
      <vt:lpstr> Η ρύπανση του περιβάλλοντοσ από χρήσεισ της ατομικήσ ενέργειασ </vt:lpstr>
      <vt:lpstr>                       τσερνομπιλ</vt:lpstr>
      <vt:lpstr>Πεντε συμπτώματα μόλυνσησ από ραδιενέργεια </vt:lpstr>
      <vt:lpstr>ΠΗΓΕΣ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ΕΠΙΠΤΩΣΕΙΣ ΤΗΣ ΡΑΔΙΕΝΕΡΓΕΙΑΣ ΣΤΟ ΠΕΡΙΒΑΛΛΟΝ</dc:title>
  <dc:creator>user1</dc:creator>
  <cp:lastModifiedBy>Χρήστης των Windows</cp:lastModifiedBy>
  <cp:revision>18</cp:revision>
  <dcterms:created xsi:type="dcterms:W3CDTF">2020-01-14T18:46:26Z</dcterms:created>
  <dcterms:modified xsi:type="dcterms:W3CDTF">2020-01-24T08:21:55Z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381790</vt:lpwstr>
  </property>
  <property fmtid="{D5CDD505-2E9C-101B-9397-08002B2CF9AE}" name="NXPowerLiteSettings" pid="3">
    <vt:lpwstr>C7000400038000</vt:lpwstr>
  </property>
  <property fmtid="{D5CDD505-2E9C-101B-9397-08002B2CF9AE}" name="NXPowerLiteVersion" pid="4">
    <vt:lpwstr>S8.2.3</vt:lpwstr>
  </property>
</Properties>
</file>