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2"/>
  </p:notesMasterIdLst>
  <p:sldIdLst>
    <p:sldId id="267" r:id="rId2"/>
    <p:sldId id="256" r:id="rId3"/>
    <p:sldId id="265" r:id="rId4"/>
    <p:sldId id="259" r:id="rId5"/>
    <p:sldId id="262" r:id="rId6"/>
    <p:sldId id="257" r:id="rId7"/>
    <p:sldId id="261" r:id="rId8"/>
    <p:sldId id="258" r:id="rId9"/>
    <p:sldId id="268" r:id="rId10"/>
    <p:sldId id="269"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p:restoredLeft sz="20079" autoAdjust="0"/>
    <p:restoredTop sz="99877" autoAdjust="0"/>
  </p:normalViewPr>
  <p:slideViewPr>
    <p:cSldViewPr>
      <p:cViewPr varScale="1">
        <p:scale>
          <a:sx n="97" d="100"/>
          <a:sy n="97" d="100"/>
        </p:scale>
        <p:origin x="-102" y="-34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A238A-90D4-49A6-92E5-0CF998D73C81}" type="datetimeFigureOut">
              <a:rPr lang="el-GR" smtClean="0"/>
              <a:pPr/>
              <a:t>21/1/2020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0827C0-7AFD-43C2-BFE9-27CE45F6D21B}"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0B0827C0-7AFD-43C2-BFE9-27CE45F6D21B}" type="slidenum">
              <a:rPr lang="el-GR" smtClean="0"/>
              <a:pPr/>
              <a:t>6</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 name="27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17" name="16 - Θέση υποσέλιδου"/>
          <p:cNvSpPr>
            <a:spLocks noGrp="1"/>
          </p:cNvSpPr>
          <p:nvPr>
            <p:ph type="ftr" sz="quarter" idx="11"/>
          </p:nvPr>
        </p:nvSpPr>
        <p:spPr/>
        <p:txBody>
          <a:bodyPr/>
          <a:lstStyle>
            <a:extLst/>
          </a:lstStyle>
          <a:p>
            <a:endParaRPr lang="el-GR"/>
          </a:p>
        </p:txBody>
      </p:sp>
      <p:sp>
        <p:nvSpPr>
          <p:cNvPr id="29" name="28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
        <p:nvSpPr>
          <p:cNvPr id="32" name="31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38 - Ορθογώνιο"/>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39 - Ορθογώνιο"/>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40 - Ορθογώνιο"/>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41 - Ορθογώνιο"/>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7 - Τίτλος"/>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56" name="55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64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65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66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981200" cy="5851525"/>
          </a:xfrm>
        </p:spPr>
        <p:txBody>
          <a:bodyPr vert="eaVert" anchor="ct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609600" y="274639"/>
            <a:ext cx="5867400" cy="5851525"/>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14" name="13 - Ελεύθερη σχεδίαση"/>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14 - Ελεύθερη σχεδίαση"/>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12 - Ελεύθερη σχεδίαση"/>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15 - Ελεύθερη σχεδίαση"/>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16 - Ελεύθερη σχεδίαση"/>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17 - Ελεύθερη σχεδίαση"/>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18 - Ελεύθερη σχεδίαση"/>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19 - Ελεύθερη σχεδίαση"/>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20 - Ελεύθερη σχεδίαση"/>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21 - Ελεύθερη σχεδίαση"/>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22 - Ελεύθερη σχεδίαση"/>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23 - Ελεύθερη σχεδίαση"/>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24 - Ελεύθερη σχεδίαση"/>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25 - Ελεύθερη σχεδίαση"/>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26 - Ελεύθερη σχεδίαση"/>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2 - Θέση κειμένου"/>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5" name="4 - Θέση υποσέλιδου"/>
          <p:cNvSpPr>
            <a:spLocks noGrp="1"/>
          </p:cNvSpPr>
          <p:nvPr>
            <p:ph type="ftr" sz="quarter" idx="11"/>
          </p:nvPr>
        </p:nvSpPr>
        <p:spPr/>
        <p:txBody>
          <a:bodyPr/>
          <a:lstStyle>
            <a:extLst/>
          </a:lstStyle>
          <a:p>
            <a:endParaRPr lang="el-GR"/>
          </a:p>
        </p:txBody>
      </p:sp>
      <p:sp>
        <p:nvSpPr>
          <p:cNvPr id="6" name="5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
        <p:nvSpPr>
          <p:cNvPr id="7" name="6 - Ορθογώνιο"/>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l-GR" smtClean="0"/>
              <a:t>Kλικ για επεξεργασία του τίτλου</a:t>
            </a:r>
            <a:endParaRPr kumimoji="0" lang="en-US"/>
          </a:p>
        </p:txBody>
      </p:sp>
      <p:sp>
        <p:nvSpPr>
          <p:cNvPr id="8" name="7 - Ορθογώνιο"/>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Ορθογώνιο"/>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Ορθογώνιο"/>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512064"/>
            <a:ext cx="8229600" cy="91440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5" name="24 - Ορθογώνιο"/>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 Τίτλος"/>
          <p:cNvSpPr>
            <a:spLocks noGrp="1"/>
          </p:cNvSpPr>
          <p:nvPr>
            <p:ph type="title"/>
          </p:nvPr>
        </p:nvSpPr>
        <p:spPr>
          <a:xfrm>
            <a:off x="504824" y="512064"/>
            <a:ext cx="7772400" cy="914400"/>
          </a:xfrm>
        </p:spPr>
        <p:txBody>
          <a:bodyPr anchor="t"/>
          <a:lstStyle>
            <a:lvl1pPr>
              <a:defRPr sz="400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8" name="7 - Θέση υποσέλιδου"/>
          <p:cNvSpPr>
            <a:spLocks noGrp="1"/>
          </p:cNvSpPr>
          <p:nvPr>
            <p:ph type="ftr" sz="quarter" idx="11"/>
          </p:nvPr>
        </p:nvSpPr>
        <p:spPr/>
        <p:txBody>
          <a:bodyPr/>
          <a:lstStyle>
            <a:extLst/>
          </a:lstStyle>
          <a:p>
            <a:endParaRPr lang="el-GR"/>
          </a:p>
        </p:txBody>
      </p:sp>
      <p:sp>
        <p:nvSpPr>
          <p:cNvPr id="9" name="8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
        <p:nvSpPr>
          <p:cNvPr id="16" name="15 - Ορθογώνιο"/>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16 - Ορθογώνιο"/>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17 - Ορθογώνιο"/>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18 - Ορθογώνιο"/>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19 - Ορθογώνιο"/>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20 - Ορθογώνιο"/>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Ορθογώνιο"/>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28 - Ορθογώνιο"/>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29 - Ορθογώνιο"/>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512064"/>
            <a:ext cx="7772400" cy="914400"/>
          </a:xfrm>
        </p:spPr>
        <p:txBody>
          <a:bodyPr/>
          <a:lstStyle>
            <a:lvl1pPr>
              <a:defRPr sz="4000" cap="none" baseline="0"/>
            </a:lvl1pPr>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4" name="3 - Θέση υποσέλιδου"/>
          <p:cNvSpPr>
            <a:spLocks noGrp="1"/>
          </p:cNvSpPr>
          <p:nvPr>
            <p:ph type="ftr" sz="quarter" idx="11"/>
          </p:nvPr>
        </p:nvSpPr>
        <p:spPr/>
        <p:txBody>
          <a:bodyPr/>
          <a:lstStyle>
            <a:extLst/>
          </a:lstStyle>
          <a:p>
            <a:endParaRPr lang="el-GR"/>
          </a:p>
        </p:txBody>
      </p:sp>
      <p:sp>
        <p:nvSpPr>
          <p:cNvPr id="5" name="4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3" name="2 - Θέση υποσέλιδου"/>
          <p:cNvSpPr>
            <a:spLocks noGrp="1"/>
          </p:cNvSpPr>
          <p:nvPr>
            <p:ph type="ftr" sz="quarter" idx="11"/>
          </p:nvPr>
        </p:nvSpPr>
        <p:spPr/>
        <p:txBody>
          <a:bodyPr/>
          <a:lstStyle>
            <a:extLst/>
          </a:lstStyle>
          <a:p>
            <a:endParaRPr lang="el-GR"/>
          </a:p>
        </p:txBody>
      </p:sp>
      <p:sp>
        <p:nvSpPr>
          <p:cNvPr id="4" name="3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273050"/>
            <a:ext cx="8229600" cy="1162050"/>
          </a:xfrm>
        </p:spPr>
        <p:txBody>
          <a:bodyPr anchor="ctr"/>
          <a:lstStyle>
            <a:lvl1pPr algn="l">
              <a:buNone/>
              <a:defRPr sz="3600" b="0"/>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7739D4BE-65D1-460F-A918-7660F5CCD4D3}" type="datetimeFigureOut">
              <a:rPr lang="el-GR" smtClean="0"/>
              <a:pPr/>
              <a:t>21/1/2020</a:t>
            </a:fld>
            <a:endParaRPr lang="el-GR"/>
          </a:p>
        </p:txBody>
      </p:sp>
      <p:sp>
        <p:nvSpPr>
          <p:cNvPr id="6" name="5 - Θέση υποσέλιδου"/>
          <p:cNvSpPr>
            <a:spLocks noGrp="1"/>
          </p:cNvSpPr>
          <p:nvPr>
            <p:ph type="ftr" sz="quarter" idx="11"/>
          </p:nvPr>
        </p:nvSpPr>
        <p:spPr/>
        <p:txBody>
          <a:bodyPr/>
          <a:lstStyle>
            <a:extLst/>
          </a:lstStyle>
          <a:p>
            <a:endParaRPr lang="el-GR"/>
          </a:p>
        </p:txBody>
      </p:sp>
      <p:sp>
        <p:nvSpPr>
          <p:cNvPr id="7" name="6 - Θέση αριθμού διαφάνειας"/>
          <p:cNvSpPr>
            <a:spLocks noGrp="1"/>
          </p:cNvSpPr>
          <p:nvPr>
            <p:ph type="sldNum" sz="quarter" idx="12"/>
          </p:nvPr>
        </p:nvSpPr>
        <p:spPr/>
        <p:txBody>
          <a:bodyPr/>
          <a:lstStyle>
            <a:extLst/>
          </a:lstStyle>
          <a:p>
            <a:fld id="{CEFEF02A-1ED1-4FE0-A96D-5F321D0A8BA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8" name="7 - Ορθογώνιο"/>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8 - Ευθεία γραμμή σύνδεσης"/>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9 - Ομάδα"/>
          <p:cNvGrpSpPr/>
          <p:nvPr/>
        </p:nvGrpSpPr>
        <p:grpSpPr>
          <a:xfrm rot="5400000">
            <a:off x="8514581" y="1219200"/>
            <a:ext cx="132763" cy="128466"/>
            <a:chOff x="6668087" y="1297746"/>
            <a:chExt cx="161840" cy="156602"/>
          </a:xfrm>
        </p:grpSpPr>
        <p:cxnSp>
          <p:nvCxnSpPr>
            <p:cNvPr id="15" name="14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15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16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1 - Τίτλος"/>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l-GR" smtClean="0"/>
              <a:t>Kλικ για επεξεργασία των στυλ του υποδείγματος</a:t>
            </a:r>
          </a:p>
        </p:txBody>
      </p:sp>
      <p:grpSp>
        <p:nvGrpSpPr>
          <p:cNvPr id="14" name="13 - Ομάδα"/>
          <p:cNvGrpSpPr/>
          <p:nvPr/>
        </p:nvGrpSpPr>
        <p:grpSpPr>
          <a:xfrm rot="5400000">
            <a:off x="8666981" y="1371600"/>
            <a:ext cx="132763" cy="128466"/>
            <a:chOff x="6668087" y="1297746"/>
            <a:chExt cx="161840" cy="156602"/>
          </a:xfrm>
        </p:grpSpPr>
        <p:cxnSp>
          <p:nvCxnSpPr>
            <p:cNvPr id="11" name="10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11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12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17 - Ομάδα"/>
          <p:cNvGrpSpPr/>
          <p:nvPr/>
        </p:nvGrpSpPr>
        <p:grpSpPr>
          <a:xfrm rot="5400000">
            <a:off x="8320088" y="1474763"/>
            <a:ext cx="132763" cy="128466"/>
            <a:chOff x="6668087" y="1297746"/>
            <a:chExt cx="161840" cy="156602"/>
          </a:xfrm>
        </p:grpSpPr>
        <p:cxnSp>
          <p:nvCxnSpPr>
            <p:cNvPr id="19" name="18 - Ευθεία γραμμή σύνδεσης"/>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19 - Ευθεία γραμμή σύνδεσης"/>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20 - Ευθεία γραμμή σύνδεσης"/>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4 - Θέση ημερομηνίας"/>
          <p:cNvSpPr>
            <a:spLocks noGrp="1"/>
          </p:cNvSpPr>
          <p:nvPr>
            <p:ph type="dt" sz="half" idx="10"/>
          </p:nvPr>
        </p:nvSpPr>
        <p:spPr>
          <a:xfrm>
            <a:off x="6477000" y="55499"/>
            <a:ext cx="2133600" cy="365125"/>
          </a:xfrm>
        </p:spPr>
        <p:txBody>
          <a:bodyPr/>
          <a:lstStyle>
            <a:extLst/>
          </a:lstStyle>
          <a:p>
            <a:fld id="{7739D4BE-65D1-460F-A918-7660F5CCD4D3}" type="datetimeFigureOut">
              <a:rPr lang="el-GR" smtClean="0"/>
              <a:pPr/>
              <a:t>21/1/2020</a:t>
            </a:fld>
            <a:endParaRPr lang="el-GR"/>
          </a:p>
        </p:txBody>
      </p:sp>
      <p:sp>
        <p:nvSpPr>
          <p:cNvPr id="6" name="5 - Θέση υποσέλιδου"/>
          <p:cNvSpPr>
            <a:spLocks noGrp="1"/>
          </p:cNvSpPr>
          <p:nvPr>
            <p:ph type="ftr" sz="quarter" idx="11"/>
          </p:nvPr>
        </p:nvSpPr>
        <p:spPr>
          <a:xfrm>
            <a:off x="914400" y="55499"/>
            <a:ext cx="5562600" cy="365125"/>
          </a:xfrm>
        </p:spPr>
        <p:txBody>
          <a:bodyPr/>
          <a:lstStyle>
            <a:extLst/>
          </a:lstStyle>
          <a:p>
            <a:endParaRPr lang="el-GR"/>
          </a:p>
        </p:txBody>
      </p:sp>
      <p:sp>
        <p:nvSpPr>
          <p:cNvPr id="7" name="6 - Θέση αριθμού διαφάνειας"/>
          <p:cNvSpPr>
            <a:spLocks noGrp="1"/>
          </p:cNvSpPr>
          <p:nvPr>
            <p:ph type="sldNum" sz="quarter" idx="12"/>
          </p:nvPr>
        </p:nvSpPr>
        <p:spPr>
          <a:xfrm>
            <a:off x="8610600" y="55499"/>
            <a:ext cx="457200" cy="365125"/>
          </a:xfrm>
        </p:spPr>
        <p:txBody>
          <a:bodyPr/>
          <a:lstStyle>
            <a:extLst/>
          </a:lstStyle>
          <a:p>
            <a:fld id="{CEFEF02A-1ED1-4FE0-A96D-5F321D0A8BA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6 - Ορθογώνιο"/>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7 - Ορθογώνιο"/>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 Ορθογώνιο"/>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 Ορθογώνιο"/>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 Ορθογώνιο"/>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11 - Ορθογώνιο"/>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14 - Ορθογώνιο"/>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15 - Ορθογώνιο"/>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16 - Ορθογώνιο"/>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21 - Θέση τίτλου"/>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739D4BE-65D1-460F-A918-7660F5CCD4D3}" type="datetimeFigureOut">
              <a:rPr lang="el-GR" smtClean="0"/>
              <a:pPr/>
              <a:t>21/1/2020</a:t>
            </a:fld>
            <a:endParaRPr lang="el-GR"/>
          </a:p>
        </p:txBody>
      </p:sp>
      <p:sp>
        <p:nvSpPr>
          <p:cNvPr id="3" name="2 - Θέση υποσέλιδου"/>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l-GR"/>
          </a:p>
        </p:txBody>
      </p:sp>
      <p:sp>
        <p:nvSpPr>
          <p:cNvPr id="23" name="22 - Θέση αριθμού διαφάνειας"/>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EFEF02A-1ED1-4FE0-A96D-5F321D0A8BA6}" type="slidenum">
              <a:rPr lang="el-GR" smtClean="0"/>
              <a:pPr/>
              <a:t>‹#›</a:t>
            </a:fld>
            <a:endParaRPr lang="el-GR"/>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dujob.gr/node/198"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news.gr/ellada/ekpaidefsh/article/74993/diaitologos-ena-epaggelma-poy-epilegetai-apo-poll.html"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hyperlink" Target="https://www.news.gr/ellada/ekpaidefsh/article/74993/diaitologos-ena-epaggelma-poy-epilegetai-apo-poll.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edujob.gr/node/5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epagelmata.oaed.gr/show.php"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GB" sz="2800" dirty="0" smtClean="0"/>
              <a:t>PROJECT </a:t>
            </a:r>
            <a:r>
              <a:rPr lang="el-GR" sz="2800" dirty="0" smtClean="0"/>
              <a:t>ΘΕΜΑ</a:t>
            </a:r>
            <a:r>
              <a:rPr lang="en-GB" sz="2800" dirty="0" smtClean="0"/>
              <a:t>:</a:t>
            </a:r>
            <a:r>
              <a:rPr lang="el-GR" sz="2800" dirty="0" smtClean="0"/>
              <a:t>ΔΙΑΙΤΟΛΟΓΟΣ</a:t>
            </a:r>
            <a:endParaRPr lang="el-GR" sz="2800" dirty="0"/>
          </a:p>
        </p:txBody>
      </p:sp>
      <p:sp>
        <p:nvSpPr>
          <p:cNvPr id="3" name="2 - Θέση περιεχομένου"/>
          <p:cNvSpPr>
            <a:spLocks noGrp="1"/>
          </p:cNvSpPr>
          <p:nvPr>
            <p:ph idx="1"/>
          </p:nvPr>
        </p:nvSpPr>
        <p:spPr/>
        <p:txBody>
          <a:bodyPr/>
          <a:lstStyle/>
          <a:p>
            <a:pPr>
              <a:buFont typeface="Wingdings" pitchFamily="2" charset="2"/>
              <a:buChar char="v"/>
            </a:pPr>
            <a:r>
              <a:rPr lang="el-GR" dirty="0" smtClean="0">
                <a:solidFill>
                  <a:schemeClr val="tx2">
                    <a:lumMod val="90000"/>
                  </a:schemeClr>
                </a:solidFill>
              </a:rPr>
              <a:t>ΤΜΗΜΑ</a:t>
            </a:r>
            <a:r>
              <a:rPr lang="en-GB" dirty="0" smtClean="0">
                <a:solidFill>
                  <a:schemeClr val="tx2">
                    <a:lumMod val="90000"/>
                  </a:schemeClr>
                </a:solidFill>
              </a:rPr>
              <a:t>:</a:t>
            </a:r>
            <a:r>
              <a:rPr lang="el-GR" dirty="0" smtClean="0">
                <a:solidFill>
                  <a:schemeClr val="tx2">
                    <a:lumMod val="90000"/>
                  </a:schemeClr>
                </a:solidFill>
              </a:rPr>
              <a:t>Β’1</a:t>
            </a:r>
          </a:p>
          <a:p>
            <a:pPr>
              <a:buFont typeface="Wingdings" pitchFamily="2" charset="2"/>
              <a:buChar char="v"/>
            </a:pPr>
            <a:r>
              <a:rPr lang="el-GR" dirty="0" smtClean="0">
                <a:solidFill>
                  <a:schemeClr val="tx2">
                    <a:lumMod val="90000"/>
                  </a:schemeClr>
                </a:solidFill>
              </a:rPr>
              <a:t>ΓΑΛΑΝΗΣ ΚΩΝΣΤΑΝΤΙΝΟΣ</a:t>
            </a:r>
          </a:p>
          <a:p>
            <a:pPr>
              <a:buFont typeface="Wingdings" pitchFamily="2" charset="2"/>
              <a:buChar char="v"/>
            </a:pPr>
            <a:r>
              <a:rPr lang="el-GR" dirty="0" smtClean="0">
                <a:solidFill>
                  <a:schemeClr val="tx2">
                    <a:lumMod val="90000"/>
                  </a:schemeClr>
                </a:solidFill>
              </a:rPr>
              <a:t>ΓΚΑΛΑΜΕΛΟΣ ΓΙΑΝΝΗΣ</a:t>
            </a:r>
            <a:endParaRPr lang="el-GR" dirty="0">
              <a:solidFill>
                <a:schemeClr val="tx2">
                  <a:lumMod val="9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t>         ΑΝΤΕ ΓΕΙΑ</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85984" y="285728"/>
            <a:ext cx="3929090" cy="1000132"/>
          </a:xfrm>
        </p:spPr>
        <p:txBody>
          <a:bodyPr/>
          <a:lstStyle/>
          <a:p>
            <a:r>
              <a:rPr lang="el-GR" dirty="0" smtClean="0"/>
              <a:t>ΔΙΑΙΤΟΛΟΓΟΣ</a:t>
            </a:r>
            <a:endParaRPr lang="el-GR" dirty="0"/>
          </a:p>
        </p:txBody>
      </p:sp>
      <p:sp>
        <p:nvSpPr>
          <p:cNvPr id="3" name="2 - Υπότιτλος"/>
          <p:cNvSpPr>
            <a:spLocks noGrp="1"/>
          </p:cNvSpPr>
          <p:nvPr>
            <p:ph type="subTitle" idx="1"/>
          </p:nvPr>
        </p:nvSpPr>
        <p:spPr>
          <a:xfrm>
            <a:off x="428596" y="1357298"/>
            <a:ext cx="6415110" cy="4000528"/>
          </a:xfrm>
        </p:spPr>
        <p:txBody>
          <a:bodyPr numCol="1">
            <a:noAutofit/>
          </a:bodyPr>
          <a:lstStyle/>
          <a:p>
            <a:pPr algn="l"/>
            <a:r>
              <a:rPr lang="el-GR" sz="2800" i="1" dirty="0" smtClean="0">
                <a:solidFill>
                  <a:schemeClr val="tx1"/>
                </a:solidFill>
              </a:rPr>
              <a:t>Περιγραφή Επαγγέλματος</a:t>
            </a:r>
            <a:r>
              <a:rPr lang="en-GB" sz="2800" dirty="0">
                <a:solidFill>
                  <a:schemeClr val="tx1"/>
                </a:solidFill>
              </a:rPr>
              <a:t>:</a:t>
            </a:r>
            <a:endParaRPr lang="el-GR" sz="2800" dirty="0" smtClean="0">
              <a:solidFill>
                <a:schemeClr val="tx1"/>
              </a:solidFill>
            </a:endParaRPr>
          </a:p>
          <a:p>
            <a:pPr algn="just"/>
            <a:r>
              <a:rPr lang="el-GR" sz="1600" dirty="0" smtClean="0">
                <a:solidFill>
                  <a:schemeClr val="tx1"/>
                </a:solidFill>
              </a:rPr>
              <a:t>Ο Διαιτολόγος καθορίζει και προτείνει τρόπους διατροφής με σκοπό να βοηθήσει τους ανθρώπους να ανακτήσουν ή να διατηρήσουν την υγεία και την καλή σωματική τους κατάσταση. Όταν εργάζεται στο </a:t>
            </a:r>
            <a:r>
              <a:rPr lang="el-GR" sz="1600" dirty="0" err="1" smtClean="0">
                <a:solidFill>
                  <a:schemeClr val="tx1"/>
                </a:solidFill>
              </a:rPr>
              <a:t>Tμήμα</a:t>
            </a:r>
            <a:r>
              <a:rPr lang="el-GR" sz="1600" dirty="0" smtClean="0">
                <a:solidFill>
                  <a:schemeClr val="tx1"/>
                </a:solidFill>
              </a:rPr>
              <a:t> Διατροφής νοσοκομείων-θεραπευτηρίων οργανώνει τη ροή της </a:t>
            </a:r>
            <a:r>
              <a:rPr lang="el-GR" sz="1600" dirty="0" err="1" smtClean="0">
                <a:solidFill>
                  <a:schemeClr val="tx1"/>
                </a:solidFill>
              </a:rPr>
              <a:t>διαιτολογικής</a:t>
            </a:r>
            <a:r>
              <a:rPr lang="el-GR" sz="1600" dirty="0" smtClean="0">
                <a:solidFill>
                  <a:schemeClr val="tx1"/>
                </a:solidFill>
              </a:rPr>
              <a:t> μονάδας, δηλαδή σχεδιάζει, υποστηρίζει και εποπτεύει την εκτέλεση θεραπευτικών προγραμμάτων διατροφής των ασθενών, σχεδιάζει και εποπτεύει την εκτέλεση ειδικών θεραπευτικών σχημάτων με βάση την ιατρική διάγνωση, εκτιμά την κατάσταση θρέψης των ασθενών και ιδιαίτερα αυτών που νοσηλεύονται σε ειδικές μονάδες και εφαρμόζει μεθόδους διατροφικής υποστήριξης. Ακόμη, συμμετέχει στην ιατρική επίσκεψη και πλαισιώνει τα τακτικά εξωτερικά ιατρεία, συμμετέχει σε ερευνητικά προγράμματα ή μελέτες, είναι υπεύθυνος για την οργάνωση, εκπαίδευση και διοίκηση όλων όσοι απασχολούνται στο Τμήμα Διατροφής.</a:t>
            </a:r>
          </a:p>
          <a:p>
            <a:pPr algn="just"/>
            <a:endParaRPr lang="el-GR" sz="1600" dirty="0" smtClean="0">
              <a:solidFill>
                <a:schemeClr val="tx1"/>
              </a:solidFill>
            </a:endParaRPr>
          </a:p>
          <a:p>
            <a:pPr algn="just"/>
            <a:endParaRPr lang="el-GR" sz="1600" dirty="0">
              <a:solidFill>
                <a:schemeClr val="tx1"/>
              </a:solidFill>
            </a:endParaRPr>
          </a:p>
        </p:txBody>
      </p:sp>
      <p:sp>
        <p:nvSpPr>
          <p:cNvPr id="5" name="4 - Ορθογώνιο"/>
          <p:cNvSpPr/>
          <p:nvPr/>
        </p:nvSpPr>
        <p:spPr>
          <a:xfrm>
            <a:off x="1571604" y="5059932"/>
            <a:ext cx="5214974" cy="369332"/>
          </a:xfrm>
          <a:prstGeom prst="rect">
            <a:avLst/>
          </a:prstGeom>
        </p:spPr>
        <p:txBody>
          <a:bodyPr wrap="square">
            <a:spAutoFit/>
          </a:bodyPr>
          <a:lstStyle/>
          <a:p>
            <a:r>
              <a:rPr lang="en-GB" dirty="0">
                <a:hlinkClick r:id="rId2"/>
              </a:rPr>
              <a:t>http://</a:t>
            </a:r>
            <a:r>
              <a:rPr lang="en-GB" dirty="0" smtClean="0">
                <a:hlinkClick r:id="rId2"/>
              </a:rPr>
              <a:t>edujob.gr/node/198</a:t>
            </a:r>
            <a:r>
              <a:rPr lang="el-GR" dirty="0" smtClean="0"/>
              <a:t>. 15/9/19</a:t>
            </a:r>
            <a:endParaRPr lang="el-GR" dirty="0"/>
          </a:p>
        </p:txBody>
      </p:sp>
      <p:pic>
        <p:nvPicPr>
          <p:cNvPr id="11266" name="Picture 2" descr="Χαμογελώντας διαιτολόγος και ασθενής"/>
          <p:cNvPicPr>
            <a:picLocks noChangeAspect="1" noChangeArrowheads="1"/>
          </p:cNvPicPr>
          <p:nvPr/>
        </p:nvPicPr>
        <p:blipFill>
          <a:blip r:embed="rId3" cstate="print"/>
          <a:srcRect/>
          <a:stretch>
            <a:fillRect/>
          </a:stretch>
        </p:blipFill>
        <p:spPr bwMode="auto">
          <a:xfrm rot="5400000" flipH="1">
            <a:off x="-20567" y="6664276"/>
            <a:ext cx="112604" cy="71471"/>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pc6\Pictures\97aa066dcc42404e7602768333af5659_xl.jpg"/>
          <p:cNvPicPr>
            <a:picLocks noChangeAspect="1" noChangeArrowheads="1"/>
          </p:cNvPicPr>
          <p:nvPr/>
        </p:nvPicPr>
        <p:blipFill>
          <a:blip r:embed="rId2"/>
          <a:srcRect/>
          <a:stretch>
            <a:fillRect/>
          </a:stretch>
        </p:blipFill>
        <p:spPr bwMode="auto">
          <a:xfrm>
            <a:off x="714348" y="642918"/>
            <a:ext cx="7715304" cy="542928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785794"/>
            <a:ext cx="6429404" cy="4616648"/>
          </a:xfrm>
          <a:prstGeom prst="rect">
            <a:avLst/>
          </a:prstGeom>
        </p:spPr>
        <p:txBody>
          <a:bodyPr wrap="square">
            <a:spAutoFit/>
          </a:bodyPr>
          <a:lstStyle/>
          <a:p>
            <a:r>
              <a:rPr lang="el-GR" sz="2400" b="1" i="1" dirty="0" smtClean="0">
                <a:solidFill>
                  <a:schemeClr val="tx2">
                    <a:lumMod val="90000"/>
                  </a:schemeClr>
                </a:solidFill>
              </a:rPr>
              <a:t>Εργασιακές Συνθήκες και Περιβάλλον</a:t>
            </a:r>
            <a:r>
              <a:rPr lang="el-GR" sz="2400" b="1" dirty="0" smtClean="0">
                <a:solidFill>
                  <a:schemeClr val="tx2">
                    <a:lumMod val="90000"/>
                  </a:schemeClr>
                </a:solidFill>
              </a:rPr>
              <a:t>:</a:t>
            </a:r>
            <a:r>
              <a:rPr lang="el-GR" dirty="0" smtClean="0">
                <a:solidFill>
                  <a:schemeClr val="tx2">
                    <a:lumMod val="90000"/>
                  </a:schemeClr>
                </a:solidFill>
              </a:rPr>
              <a:t> </a:t>
            </a:r>
          </a:p>
          <a:p>
            <a:endParaRPr lang="el-GR" dirty="0" smtClean="0"/>
          </a:p>
          <a:p>
            <a:pPr>
              <a:buFont typeface="Wingdings" pitchFamily="2" charset="2"/>
              <a:buChar char="Ø"/>
            </a:pPr>
            <a:r>
              <a:rPr lang="el-GR" dirty="0" smtClean="0"/>
              <a:t>Ο Διαιτολόγος εργάζεται σε κλειστούς χώρους, καθαρούς, χωρίς κινδύνους και ειδικά ωράρια. Έρχεται σε επαφή με τους ασθενείς και τους πελάτες και ταυτόχρονα συνεργάζεται με τους γιατρούς και τις νοσοκόμες. Κάποιες φορές μετακινείται για εργασία σε συναφείς χώρους ή για την παρακολούθηση συνεδρίων. Άλλοι χώροι απασχόλησης είναι τα Γηροκομεία, οι Παιδικές   κατασκηνώσεις, Φοιτητικές Λέσχες, αθλητικές ομάδες, κέντρα αδυνατίσματος, νοσοκομεία και εργαστήρια ποιοτικού ελέγχου </a:t>
            </a:r>
            <a:r>
              <a:rPr lang="el-GR" dirty="0" err="1" smtClean="0"/>
              <a:t>τροφίμων.Οι</a:t>
            </a:r>
            <a:r>
              <a:rPr lang="el-GR" dirty="0" smtClean="0"/>
              <a:t> διαιτολόγοι επίσης μπορούν να ανοίξουν το δικό τους κέντρο </a:t>
            </a:r>
            <a:r>
              <a:rPr lang="el-GR" dirty="0" err="1" smtClean="0"/>
              <a:t>διαιτολογίας</a:t>
            </a:r>
            <a:r>
              <a:rPr lang="el-GR" dirty="0" smtClean="0"/>
              <a:t>. Πάρα πολλοί διαιτολόγοι δραστηριοποιούνται ως ελεύθεροι επαγγελματίες.</a:t>
            </a:r>
            <a:r>
              <a:rPr lang="en-GB" dirty="0" smtClean="0">
                <a:hlinkClick r:id="rId2"/>
              </a:rPr>
              <a:t> https://www.news.gr/ellada/ekpaidefsh/article/74993/diaitologos-ena-epaggelma-poy-epilegetai-apo-poll.html</a:t>
            </a:r>
            <a:endParaRPr lang="el-GR" dirty="0" smtClean="0"/>
          </a:p>
          <a:p>
            <a:endParaRPr lang="el-GR"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28596" y="714356"/>
            <a:ext cx="6143652" cy="2400657"/>
          </a:xfrm>
          <a:prstGeom prst="rect">
            <a:avLst/>
          </a:prstGeom>
        </p:spPr>
        <p:txBody>
          <a:bodyPr wrap="square">
            <a:spAutoFit/>
          </a:bodyPr>
          <a:lstStyle/>
          <a:p>
            <a:r>
              <a:rPr lang="el-GR" sz="2400" b="1" dirty="0" smtClean="0">
                <a:solidFill>
                  <a:schemeClr val="tx2">
                    <a:lumMod val="90000"/>
                  </a:schemeClr>
                </a:solidFill>
              </a:rPr>
              <a:t>Επαγγελματικά δικαιώματα χώροι εργασίας</a:t>
            </a:r>
            <a:r>
              <a:rPr lang="en-GB" sz="2400" b="1" dirty="0" smtClean="0">
                <a:solidFill>
                  <a:schemeClr val="tx2">
                    <a:lumMod val="90000"/>
                  </a:schemeClr>
                </a:solidFill>
              </a:rPr>
              <a:t> </a:t>
            </a:r>
            <a:endParaRPr lang="el-GR" sz="2400" dirty="0" smtClean="0">
              <a:solidFill>
                <a:schemeClr val="tx2">
                  <a:lumMod val="90000"/>
                </a:schemeClr>
              </a:solidFill>
            </a:endParaRPr>
          </a:p>
          <a:p>
            <a:r>
              <a:rPr lang="el-GR" dirty="0" smtClean="0"/>
              <a:t>Οι διαιτολόγοι μπορούν να ανοίξουν το δικό τους κέντρο </a:t>
            </a:r>
            <a:r>
              <a:rPr lang="el-GR" dirty="0" err="1" smtClean="0"/>
              <a:t>διαιτολογίας</a:t>
            </a:r>
            <a:r>
              <a:rPr lang="el-GR" dirty="0" smtClean="0"/>
              <a:t>. Πάρα πολλοί διαιτολόγοι δραστηριοποιούνται ως ελεύθεροι επαγγελματίες. Άλλοι χώροι απασχόλησης είναι τα Γηροκομεία, οι Παιδικές κατασκηνώσεις, Φοιτητικές Λέσχες, αθλητικές ομάδες, κέντρα αδυνατίσματος, νοσοκομεία και εργαστήρια ποιοτικού ελέγχου τροφίμων</a:t>
            </a:r>
          </a:p>
          <a:p>
            <a:endParaRPr lang="el-GR" dirty="0"/>
          </a:p>
        </p:txBody>
      </p:sp>
      <p:sp>
        <p:nvSpPr>
          <p:cNvPr id="3" name="2 - Ορθογώνιο"/>
          <p:cNvSpPr/>
          <p:nvPr/>
        </p:nvSpPr>
        <p:spPr>
          <a:xfrm>
            <a:off x="1071538" y="3214686"/>
            <a:ext cx="6215090" cy="646331"/>
          </a:xfrm>
          <a:prstGeom prst="rect">
            <a:avLst/>
          </a:prstGeom>
        </p:spPr>
        <p:txBody>
          <a:bodyPr wrap="square">
            <a:spAutoFit/>
          </a:bodyPr>
          <a:lstStyle/>
          <a:p>
            <a:r>
              <a:rPr lang="en-GB" dirty="0" smtClean="0">
                <a:hlinkClick r:id="rId2"/>
              </a:rPr>
              <a:t>https://www.news.gr/ellada/ekpaidefsh/article/74993/diaitologos-ena-epaggelma-poy-epilegetai-apo-poll.html</a:t>
            </a: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42844" y="428605"/>
            <a:ext cx="9001156" cy="5232202"/>
          </a:xfrm>
          <a:prstGeom prst="rect">
            <a:avLst/>
          </a:prstGeom>
        </p:spPr>
        <p:txBody>
          <a:bodyPr wrap="square">
            <a:spAutoFit/>
          </a:bodyPr>
          <a:lstStyle/>
          <a:p>
            <a:r>
              <a:rPr lang="el-GR" sz="2800" i="1" dirty="0" smtClean="0">
                <a:solidFill>
                  <a:schemeClr val="tx2">
                    <a:lumMod val="90000"/>
                  </a:schemeClr>
                </a:solidFill>
              </a:rPr>
              <a:t>ΕΙΔΙΚΟΤΗΤΕΣ</a:t>
            </a:r>
            <a:r>
              <a:rPr lang="en-GB" sz="2800" i="1" dirty="0" smtClean="0">
                <a:solidFill>
                  <a:schemeClr val="tx2">
                    <a:lumMod val="90000"/>
                  </a:schemeClr>
                </a:solidFill>
              </a:rPr>
              <a:t>:</a:t>
            </a:r>
            <a:endParaRPr lang="el-GR" sz="2000" dirty="0" smtClean="0">
              <a:solidFill>
                <a:schemeClr val="tx2">
                  <a:lumMod val="90000"/>
                </a:schemeClr>
              </a:solidFill>
            </a:endParaRPr>
          </a:p>
          <a:p>
            <a:endParaRPr lang="el-GR" dirty="0" smtClean="0"/>
          </a:p>
          <a:p>
            <a:r>
              <a:rPr lang="el-GR" dirty="0" smtClean="0"/>
              <a:t>Ο Διαιτολόγος-Διατροφολόγος μπορεί να ειδικευτεί και να γίνει:</a:t>
            </a:r>
          </a:p>
          <a:p>
            <a:r>
              <a:rPr lang="el-GR" dirty="0" smtClean="0"/>
              <a:t>Κλινικός διαιτολόγος: παρέχει υπηρεσίες διατροφής σε ασθενείς κλινικών.</a:t>
            </a:r>
          </a:p>
          <a:p>
            <a:r>
              <a:rPr lang="el-GR" dirty="0" smtClean="0"/>
              <a:t>Κοινοτικός διαιτολόγος</a:t>
            </a:r>
            <a:r>
              <a:rPr lang="el-GR" sz="2400" dirty="0" smtClean="0"/>
              <a:t>:</a:t>
            </a:r>
            <a:r>
              <a:rPr lang="el-GR" dirty="0" smtClean="0"/>
              <a:t> δίνει συμβουλές σε άτομα ή ομάδες σχετικά με τις διατροφικές τους συνήθειες με στόχο να αποτρέψουν αρρώστιες.</a:t>
            </a:r>
          </a:p>
          <a:p>
            <a:r>
              <a:rPr lang="el-GR" dirty="0" smtClean="0"/>
              <a:t>Διοικητικός διαιτολόγος</a:t>
            </a:r>
            <a:r>
              <a:rPr lang="el-GR" sz="2400" dirty="0" smtClean="0"/>
              <a:t>:</a:t>
            </a:r>
            <a:r>
              <a:rPr lang="el-GR" dirty="0" smtClean="0"/>
              <a:t> επιβλέπει το σχεδιασμό και την προετοιμασία μεγάλης κλίμακας γευμάτων σε φυλακές, σχολεία κ.α.</a:t>
            </a:r>
          </a:p>
          <a:p>
            <a:r>
              <a:rPr lang="el-GR" dirty="0" smtClean="0"/>
              <a:t>Σύμβουλοι διαιτολόγοι</a:t>
            </a:r>
            <a:r>
              <a:rPr lang="el-GR" sz="2400" dirty="0" smtClean="0"/>
              <a:t>:</a:t>
            </a:r>
            <a:r>
              <a:rPr lang="el-GR" dirty="0" smtClean="0"/>
              <a:t> εργάζονται είτε με συμβάσεις είτε ως ελεύθεροι επαγγελματίες.</a:t>
            </a:r>
          </a:p>
          <a:p>
            <a:r>
              <a:rPr lang="el-GR" dirty="0" smtClean="0"/>
              <a:t>Ερευνητής διαιτολόγος</a:t>
            </a:r>
            <a:r>
              <a:rPr lang="el-GR" sz="2400" dirty="0" smtClean="0"/>
              <a:t>: </a:t>
            </a:r>
            <a:r>
              <a:rPr lang="el-GR" dirty="0" smtClean="0"/>
              <a:t>ασχολείται με την έρευνα που έχει να κάνει με τη διατροφή σε νοσοκομεία, εταιρείες τροφίμων και ποτών, κρατικούς οργανισμούς, πανεπιστήμια ή φαρμακευτικές εταιρείες.</a:t>
            </a:r>
          </a:p>
          <a:p>
            <a:r>
              <a:rPr lang="el-GR" dirty="0" smtClean="0"/>
              <a:t>Παιδιατρικός διαιτολόγος</a:t>
            </a:r>
            <a:r>
              <a:rPr lang="el-GR" sz="2400" dirty="0" smtClean="0"/>
              <a:t>:</a:t>
            </a:r>
            <a:r>
              <a:rPr lang="el-GR" dirty="0" smtClean="0"/>
              <a:t> εστιάζει στις διατροφικές ανάγκες βρεφών, παιδιών και εφήβων.</a:t>
            </a:r>
          </a:p>
          <a:p>
            <a:r>
              <a:rPr lang="el-GR" dirty="0" smtClean="0"/>
              <a:t>Γηριατρικός διαιτολόγος</a:t>
            </a:r>
            <a:r>
              <a:rPr lang="el-GR" sz="2400" dirty="0" smtClean="0"/>
              <a:t>:</a:t>
            </a:r>
            <a:r>
              <a:rPr lang="el-GR" dirty="0" smtClean="0"/>
              <a:t> είναι ειδικός στη διατροφή και τη γήρανση.</a:t>
            </a:r>
            <a:r>
              <a:rPr lang="en-GB" dirty="0" smtClean="0">
                <a:hlinkClick r:id="rId3"/>
              </a:rPr>
              <a:t> http://edujob.gr/node/53</a:t>
            </a:r>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642910" y="1071546"/>
            <a:ext cx="8001056" cy="2862322"/>
          </a:xfrm>
          <a:prstGeom prst="rect">
            <a:avLst/>
          </a:prstGeom>
        </p:spPr>
        <p:txBody>
          <a:bodyPr wrap="square">
            <a:spAutoFit/>
          </a:bodyPr>
          <a:lstStyle/>
          <a:p>
            <a:r>
              <a:rPr lang="el-GR" b="1" dirty="0" smtClean="0"/>
              <a:t>Ο Διαιτολόγος θα πρέπει να διαθέτει</a:t>
            </a:r>
            <a:r>
              <a:rPr lang="el-GR" dirty="0" smtClean="0"/>
              <a:t>:</a:t>
            </a:r>
          </a:p>
          <a:p>
            <a:pPr>
              <a:buFont typeface="Wingdings" pitchFamily="2" charset="2"/>
              <a:buChar char="Ø"/>
            </a:pPr>
            <a:r>
              <a:rPr lang="el-GR" dirty="0" smtClean="0"/>
              <a:t>Κατανόηση </a:t>
            </a:r>
          </a:p>
          <a:p>
            <a:pPr>
              <a:buFont typeface="Wingdings" pitchFamily="2" charset="2"/>
              <a:buChar char="Ø"/>
            </a:pPr>
            <a:r>
              <a:rPr lang="el-GR" dirty="0" smtClean="0"/>
              <a:t>Ευαισθησία</a:t>
            </a:r>
          </a:p>
          <a:p>
            <a:pPr>
              <a:buFont typeface="Wingdings" pitchFamily="2" charset="2"/>
              <a:buChar char="Ø"/>
            </a:pPr>
            <a:r>
              <a:rPr lang="el-GR" dirty="0" smtClean="0"/>
              <a:t>Εγκαρδιότητα</a:t>
            </a:r>
          </a:p>
          <a:p>
            <a:pPr>
              <a:buFont typeface="Wingdings" pitchFamily="2" charset="2"/>
              <a:buChar char="Ø"/>
            </a:pPr>
            <a:r>
              <a:rPr lang="el-GR" dirty="0" smtClean="0"/>
              <a:t>Ακρίβεια και οργανωτικές ικανότητες</a:t>
            </a:r>
          </a:p>
          <a:p>
            <a:pPr>
              <a:buFont typeface="Wingdings" pitchFamily="2" charset="2"/>
              <a:buChar char="Ø"/>
            </a:pPr>
            <a:r>
              <a:rPr lang="el-GR" dirty="0" smtClean="0"/>
              <a:t>Υψηλό αίσθημα ευθύνης και συνέπειας</a:t>
            </a:r>
          </a:p>
          <a:p>
            <a:pPr>
              <a:buFont typeface="Wingdings" pitchFamily="2" charset="2"/>
              <a:buChar char="Ø"/>
            </a:pPr>
            <a:r>
              <a:rPr lang="el-GR" dirty="0" smtClean="0"/>
              <a:t>Ικανότητα επικοινωνίας και συμβουλευτικής</a:t>
            </a:r>
          </a:p>
          <a:p>
            <a:pPr>
              <a:buFont typeface="Wingdings" pitchFamily="2" charset="2"/>
              <a:buChar char="Ø"/>
            </a:pPr>
            <a:r>
              <a:rPr lang="el-GR" dirty="0" smtClean="0"/>
              <a:t>Υπομονή, κατανόηση και ικανότητα πειθούς για την αναγκαιότητα των συμβουλών του στις αλλαγές των διατροφικών συνηθειών</a:t>
            </a:r>
          </a:p>
          <a:p>
            <a:pPr>
              <a:buFont typeface="Wingdings" pitchFamily="2" charset="2"/>
              <a:buChar char="Ø"/>
            </a:pPr>
            <a:r>
              <a:rPr lang="el-GR" dirty="0" smtClean="0"/>
              <a:t>Ικανότητα συνεργασίας με άλλους ειδικούς.</a:t>
            </a:r>
            <a:endParaRPr lang="el-GR" dirty="0"/>
          </a:p>
        </p:txBody>
      </p:sp>
      <p:sp>
        <p:nvSpPr>
          <p:cNvPr id="4" name="3 - TextBox"/>
          <p:cNvSpPr txBox="1"/>
          <p:nvPr/>
        </p:nvSpPr>
        <p:spPr>
          <a:xfrm>
            <a:off x="714348" y="285728"/>
            <a:ext cx="5857916" cy="523220"/>
          </a:xfrm>
          <a:prstGeom prst="rect">
            <a:avLst/>
          </a:prstGeom>
          <a:noFill/>
          <a:ln>
            <a:solidFill>
              <a:schemeClr val="accent1"/>
            </a:solidFill>
          </a:ln>
        </p:spPr>
        <p:txBody>
          <a:bodyPr wrap="square" rtlCol="0">
            <a:spAutoFit/>
          </a:bodyPr>
          <a:lstStyle/>
          <a:p>
            <a:pPr algn="ctr"/>
            <a:r>
              <a:rPr lang="el-GR" sz="2800" b="1" dirty="0" smtClean="0"/>
              <a:t>Απαιτούμενες Δεξιότητες</a:t>
            </a:r>
            <a:endParaRPr lang="el-GR" sz="2800" dirty="0"/>
          </a:p>
        </p:txBody>
      </p:sp>
      <p:pic>
        <p:nvPicPr>
          <p:cNvPr id="6" name="Picture 2" descr="Χαμογελώντας διαιτολόγος και ασθενής"/>
          <p:cNvPicPr>
            <a:picLocks noChangeAspect="1" noChangeArrowheads="1"/>
          </p:cNvPicPr>
          <p:nvPr/>
        </p:nvPicPr>
        <p:blipFill>
          <a:blip r:embed="rId2"/>
          <a:srcRect/>
          <a:stretch>
            <a:fillRect/>
          </a:stretch>
        </p:blipFill>
        <p:spPr bwMode="auto">
          <a:xfrm>
            <a:off x="928662" y="4000504"/>
            <a:ext cx="5929354" cy="264320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714348" y="197346"/>
            <a:ext cx="6143652" cy="5570756"/>
          </a:xfrm>
          <a:prstGeom prst="rect">
            <a:avLst/>
          </a:prstGeom>
        </p:spPr>
        <p:txBody>
          <a:bodyPr wrap="square">
            <a:spAutoFit/>
          </a:bodyPr>
          <a:lstStyle/>
          <a:p>
            <a:r>
              <a:rPr lang="el-GR" dirty="0" smtClean="0"/>
              <a:t/>
            </a:r>
            <a:br>
              <a:rPr lang="el-GR" dirty="0" smtClean="0"/>
            </a:br>
            <a:r>
              <a:rPr lang="el-GR" sz="3200" b="1" dirty="0" smtClean="0">
                <a:solidFill>
                  <a:schemeClr val="tx2">
                    <a:lumMod val="90000"/>
                  </a:schemeClr>
                </a:solidFill>
              </a:rPr>
              <a:t>Σπουδές:</a:t>
            </a:r>
          </a:p>
          <a:p>
            <a:r>
              <a:rPr lang="el-GR" dirty="0" smtClean="0"/>
              <a:t/>
            </a:r>
            <a:br>
              <a:rPr lang="el-GR" dirty="0" smtClean="0"/>
            </a:br>
            <a:r>
              <a:rPr lang="el-GR" dirty="0" smtClean="0"/>
              <a:t>Σπουδές </a:t>
            </a:r>
            <a:r>
              <a:rPr lang="el-GR" dirty="0" err="1" smtClean="0"/>
              <a:t>Διαιτολογίας</a:t>
            </a:r>
            <a:r>
              <a:rPr lang="el-GR" dirty="0" smtClean="0"/>
              <a:t> μπορούν να γίνουν στο Τμήμα Επιστήμης </a:t>
            </a:r>
            <a:r>
              <a:rPr lang="el-GR" dirty="0" err="1" smtClean="0"/>
              <a:t>Διαιτολογίας</a:t>
            </a:r>
            <a:r>
              <a:rPr lang="el-GR" dirty="0" smtClean="0"/>
              <a:t> και Διατροφής του </a:t>
            </a:r>
            <a:r>
              <a:rPr lang="el-GR" dirty="0" err="1" smtClean="0"/>
              <a:t>Χαροκόπειου</a:t>
            </a:r>
            <a:r>
              <a:rPr lang="el-GR" dirty="0" smtClean="0"/>
              <a:t> Πανεπιστημίου Αθηνών, και στο Τμήμα Διατροφής και </a:t>
            </a:r>
            <a:r>
              <a:rPr lang="el-GR" dirty="0" err="1" smtClean="0"/>
              <a:t>Διαιτολογίας</a:t>
            </a:r>
            <a:r>
              <a:rPr lang="el-GR" dirty="0" smtClean="0"/>
              <a:t> των ΑΤΕΙ Θεσσαλονίκης, Κρήτης (Σητεία) και Λάρισας (Καρδίτσα), με διάρκεια φοίτησης οκτώ εξάμηνα.</a:t>
            </a:r>
            <a:br>
              <a:rPr lang="el-GR" dirty="0" smtClean="0"/>
            </a:br>
            <a:r>
              <a:rPr lang="el-GR" dirty="0" smtClean="0"/>
              <a:t>Οι πτυχιούχοι των παραπάνω τμημάτων μπορούν να κάνουν μεταπτυχιακές σπουδές στο </a:t>
            </a:r>
            <a:r>
              <a:rPr lang="el-GR" dirty="0" err="1" smtClean="0"/>
              <a:t>Xαροκόπειο</a:t>
            </a:r>
            <a:r>
              <a:rPr lang="el-GR" dirty="0" smtClean="0"/>
              <a:t> Πανεπιστήμιο, το οποίο χορηγεί Μεταπτυχιακό Δίπλωμα Ειδίκευσης (ΜΔΕ) στις κατευθύνσεις Κλινική Διατροφή, Διατροφή και Άσκηση, Διατροφή και Δημόσια Υγεία.</a:t>
            </a:r>
            <a:br>
              <a:rPr lang="el-GR" dirty="0" smtClean="0"/>
            </a:br>
            <a:r>
              <a:rPr lang="el-GR" dirty="0" smtClean="0"/>
              <a:t>Σπουδές επίσης μπορούν να γίνουν και σε πανεπιστήμια του εξωτερικού, με την προϋπόθεση ότι οι τίτλοι σπουδών αναγνωρίζονται από τον ΔΟΑΤΑΠ ή το ΣΑΕΙΤΤΕ ως ισότιμοι και αντίστοιχοι των ελληνικών για την κατοχύρωση των ακαδημαϊκών και επαγγελματικών δικαιωμάτων, αντίστοιχα.</a:t>
            </a:r>
          </a:p>
          <a:p>
            <a:endParaRPr lang="el-GR" dirty="0"/>
          </a:p>
        </p:txBody>
      </p:sp>
      <p:sp>
        <p:nvSpPr>
          <p:cNvPr id="3" name="2 - Ορθογώνιο"/>
          <p:cNvSpPr/>
          <p:nvPr/>
        </p:nvSpPr>
        <p:spPr>
          <a:xfrm rot="10800000" flipV="1">
            <a:off x="785784" y="5715016"/>
            <a:ext cx="3683701" cy="369332"/>
          </a:xfrm>
          <a:prstGeom prst="rect">
            <a:avLst/>
          </a:prstGeom>
        </p:spPr>
        <p:txBody>
          <a:bodyPr wrap="square">
            <a:spAutoFit/>
          </a:bodyPr>
          <a:lstStyle/>
          <a:p>
            <a:r>
              <a:rPr lang="en-GB" dirty="0" smtClean="0">
                <a:hlinkClick r:id="rId2"/>
              </a:rPr>
              <a:t>http://epagelmata.oaed.gr/show.php</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c6\Pictures\Saved Pictures\totesimera-11_376757_256413.jpg"/>
          <p:cNvPicPr>
            <a:picLocks noChangeAspect="1" noChangeArrowheads="1"/>
          </p:cNvPicPr>
          <p:nvPr/>
        </p:nvPicPr>
        <p:blipFill>
          <a:blip r:embed="rId2"/>
          <a:srcRect/>
          <a:stretch>
            <a:fillRect/>
          </a:stretch>
        </p:blipFill>
        <p:spPr bwMode="auto">
          <a:xfrm>
            <a:off x="642910" y="928670"/>
            <a:ext cx="7786741" cy="4857784"/>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Μετρό">
  <a:themeElements>
    <a:clrScheme name="Μετρό">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Μετρό">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Μετρό">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220</TotalTime>
  <Words>385</Words>
  <Application>Microsoft Office PowerPoint</Application>
  <PresentationFormat>Προβολή στην οθόνη (4:3)</PresentationFormat>
  <Paragraphs>39</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Μετρό</vt:lpstr>
      <vt:lpstr>PROJECT ΘΕΜΑ:ΔΙΑΙΤΟΛΟΓΟΣ</vt:lpstr>
      <vt:lpstr>ΔΙΑΙΤΟΛΟΓΟΣ</vt:lpstr>
      <vt:lpstr>Διαφάνεια 3</vt:lpstr>
      <vt:lpstr>Διαφάνεια 4</vt:lpstr>
      <vt:lpstr>Διαφάνεια 5</vt:lpstr>
      <vt:lpstr>Διαφάνεια 6</vt:lpstr>
      <vt:lpstr>Διαφάνεια 7</vt:lpstr>
      <vt:lpstr>Διαφάνεια 8</vt:lpstr>
      <vt:lpstr>Διαφάνεια 9</vt:lpstr>
      <vt:lpstr>         ΑΝΤΕ ΓΕΙΑ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ΔΙΑΙΤΟΛΟΓΟΣ</dc:title>
  <dc:creator>pc6</dc:creator>
  <cp:lastModifiedBy>pc6</cp:lastModifiedBy>
  <cp:revision>27</cp:revision>
  <dcterms:created xsi:type="dcterms:W3CDTF">2019-10-15T07:08:17Z</dcterms:created>
  <dcterms:modified xsi:type="dcterms:W3CDTF">2020-01-21T08:14:56Z</dcterms:modified>
</cp:coreProperties>
</file>