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9" r:id="rId2"/>
    <p:sldId id="261" r:id="rId3"/>
    <p:sldId id="263" r:id="rId4"/>
    <p:sldId id="264" r:id="rId5"/>
    <p:sldId id="266" r:id="rId6"/>
    <p:sldId id="265" r:id="rId7"/>
    <p:sldId id="262" r:id="rId8"/>
    <p:sldId id="267" r:id="rId9"/>
    <p:sldId id="268" r:id="rId10"/>
    <p:sldId id="269"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339933"/>
    <a:srgbClr val="006699"/>
    <a:srgbClr val="FFFFCC"/>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DDDB7C-72BD-48B6-83B0-2831AE8E9823}" type="datetimeFigureOut">
              <a:rPr lang="el-GR" smtClean="0"/>
              <a:pPr/>
              <a:t>18/6/2019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30E45C-15FB-4101-A707-4F8E3CE0FCB2}"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B30E45C-15FB-4101-A707-4F8E3CE0FCB2}"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476BC23-149B-4DA7-8884-A7143CAD9A63}" type="datetimeFigureOut">
              <a:rPr lang="el-GR" smtClean="0"/>
              <a:pPr/>
              <a:t>18/6/2019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F29FB3-9B7D-4000-8991-3B8A39C7233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476BC23-149B-4DA7-8884-A7143CAD9A63}" type="datetimeFigureOut">
              <a:rPr lang="el-GR" smtClean="0"/>
              <a:pPr/>
              <a:t>18/6/2019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F29FB3-9B7D-4000-8991-3B8A39C7233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476BC23-149B-4DA7-8884-A7143CAD9A63}" type="datetimeFigureOut">
              <a:rPr lang="el-GR" smtClean="0"/>
              <a:pPr/>
              <a:t>18/6/2019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F29FB3-9B7D-4000-8991-3B8A39C7233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476BC23-149B-4DA7-8884-A7143CAD9A63}" type="datetimeFigureOut">
              <a:rPr lang="el-GR" smtClean="0"/>
              <a:pPr/>
              <a:t>18/6/2019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F29FB3-9B7D-4000-8991-3B8A39C7233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476BC23-149B-4DA7-8884-A7143CAD9A63}" type="datetimeFigureOut">
              <a:rPr lang="el-GR" smtClean="0"/>
              <a:pPr/>
              <a:t>18/6/2019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F29FB3-9B7D-4000-8991-3B8A39C7233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476BC23-149B-4DA7-8884-A7143CAD9A63}" type="datetimeFigureOut">
              <a:rPr lang="el-GR" smtClean="0"/>
              <a:pPr/>
              <a:t>18/6/2019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DF29FB3-9B7D-4000-8991-3B8A39C7233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476BC23-149B-4DA7-8884-A7143CAD9A63}" type="datetimeFigureOut">
              <a:rPr lang="el-GR" smtClean="0"/>
              <a:pPr/>
              <a:t>18/6/2019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DF29FB3-9B7D-4000-8991-3B8A39C7233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476BC23-149B-4DA7-8884-A7143CAD9A63}" type="datetimeFigureOut">
              <a:rPr lang="el-GR" smtClean="0"/>
              <a:pPr/>
              <a:t>18/6/2019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DF29FB3-9B7D-4000-8991-3B8A39C7233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476BC23-149B-4DA7-8884-A7143CAD9A63}" type="datetimeFigureOut">
              <a:rPr lang="el-GR" smtClean="0"/>
              <a:pPr/>
              <a:t>18/6/2019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DF29FB3-9B7D-4000-8991-3B8A39C7233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476BC23-149B-4DA7-8884-A7143CAD9A63}" type="datetimeFigureOut">
              <a:rPr lang="el-GR" smtClean="0"/>
              <a:pPr/>
              <a:t>18/6/2019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DF29FB3-9B7D-4000-8991-3B8A39C7233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476BC23-149B-4DA7-8884-A7143CAD9A63}" type="datetimeFigureOut">
              <a:rPr lang="el-GR" smtClean="0"/>
              <a:pPr/>
              <a:t>18/6/2019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DF29FB3-9B7D-4000-8991-3B8A39C7233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6BC23-149B-4DA7-8884-A7143CAD9A63}" type="datetimeFigureOut">
              <a:rPr lang="el-GR" smtClean="0"/>
              <a:pPr/>
              <a:t>18/6/2019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29FB3-9B7D-4000-8991-3B8A39C7233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7.svg"/></Relationships>
</file>

<file path=ppt/slides/_rels/slide10.xml.rels><?xml version="1.0" encoding="UTF-8" standalone="yes"?>
<Relationships xmlns="http://schemas.openxmlformats.org/package/2006/relationships"><Relationship Id="rId2" Type="http://schemas.openxmlformats.org/officeDocument/2006/relationships/hyperlink" Target="mailto:acharokop@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62">
            <a:extLst>
              <a:ext uri="{FF2B5EF4-FFF2-40B4-BE49-F238E27FC236}">
                <a16:creationId xmlns:a16="http://schemas.microsoft.com/office/drawing/2014/main" xmlns=""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smtClean="0"/>
              <a:t>             </a:t>
            </a:r>
            <a:endParaRPr lang="en-US" dirty="0"/>
          </a:p>
        </p:txBody>
      </p:sp>
      <p:pic>
        <p:nvPicPr>
          <p:cNvPr id="6" name="Graphic 69" descr="Children">
            <a:extLst>
              <a:ext uri="{FF2B5EF4-FFF2-40B4-BE49-F238E27FC236}">
                <a16:creationId xmlns:a16="http://schemas.microsoft.com/office/drawing/2014/main" xmlns="" id="{6855B125-FEA8-45D1-8436-D561116D63F4}"/>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450254" y="1629089"/>
            <a:ext cx="3620021" cy="3620021"/>
          </a:xfrm>
          <a:prstGeom prst="rect">
            <a:avLst/>
          </a:prstGeom>
        </p:spPr>
      </p:pic>
      <p:sp>
        <p:nvSpPr>
          <p:cNvPr id="8" name="Shape 36"/>
          <p:cNvSpPr>
            <a:spLocks noGrp="1"/>
          </p:cNvSpPr>
          <p:nvPr>
            <p:ph type="title"/>
          </p:nvPr>
        </p:nvSpPr>
        <p:spPr>
          <a:xfrm>
            <a:off x="2000232" y="-24"/>
            <a:ext cx="7143800" cy="1714512"/>
          </a:xfrm>
          <a:solidFill>
            <a:schemeClr val="tx2">
              <a:lumMod val="40000"/>
              <a:lumOff val="60000"/>
            </a:schemeClr>
          </a:solidFill>
        </p:spPr>
        <p:txBody>
          <a:bodyPr vert="horz" lIns="91440" tIns="45720" rIns="91440" bIns="45720" rtlCol="0" anchor="ctr">
            <a:noAutofit/>
          </a:bodyPr>
          <a:lstStyle/>
          <a:p>
            <a:r>
              <a:rPr lang="el-GR" sz="2800" b="1" dirty="0" smtClean="0">
                <a:solidFill>
                  <a:schemeClr val="bg1"/>
                </a:solidFill>
                <a:effectLst>
                  <a:outerShdw blurRad="38100" dist="38100" dir="2700000" algn="tl">
                    <a:srgbClr val="000000">
                      <a:alpha val="43137"/>
                    </a:srgbClr>
                  </a:outerShdw>
                </a:effectLst>
              </a:rPr>
              <a:t>Σχέσεις </a:t>
            </a:r>
            <a:br>
              <a:rPr lang="el-GR" sz="2800" b="1" dirty="0" smtClean="0">
                <a:solidFill>
                  <a:schemeClr val="bg1"/>
                </a:solidFill>
                <a:effectLst>
                  <a:outerShdw blurRad="38100" dist="38100" dir="2700000" algn="tl">
                    <a:srgbClr val="000000">
                      <a:alpha val="43137"/>
                    </a:srgbClr>
                  </a:outerShdw>
                </a:effectLst>
              </a:rPr>
            </a:br>
            <a:r>
              <a:rPr lang="el-GR" sz="2800" b="1" dirty="0" smtClean="0">
                <a:solidFill>
                  <a:schemeClr val="bg1"/>
                </a:solidFill>
                <a:effectLst>
                  <a:outerShdw blurRad="38100" dist="38100" dir="2700000" algn="tl">
                    <a:srgbClr val="000000">
                      <a:alpha val="43137"/>
                    </a:srgbClr>
                  </a:outerShdw>
                </a:effectLst>
              </a:rPr>
              <a:t>Οικογενειακού – Σχολικού περιβάλλοντος </a:t>
            </a:r>
            <a:endParaRPr lang="en-US" sz="2800" b="1" kern="1200" dirty="0">
              <a:solidFill>
                <a:schemeClr val="bg1"/>
              </a:solidFill>
              <a:effectLst>
                <a:outerShdw blurRad="38100" dist="38100" dir="2700000" algn="tl">
                  <a:srgbClr val="000000">
                    <a:alpha val="43137"/>
                  </a:srgbClr>
                </a:outerShdw>
              </a:effectLst>
              <a:latin typeface="+mj-lt"/>
              <a:ea typeface="+mj-ea"/>
              <a:cs typeface="+mj-cs"/>
            </a:endParaRPr>
          </a:p>
        </p:txBody>
      </p:sp>
      <p:sp>
        <p:nvSpPr>
          <p:cNvPr id="10" name="Shape 36"/>
          <p:cNvSpPr txBox="1">
            <a:spLocks/>
          </p:cNvSpPr>
          <p:nvPr/>
        </p:nvSpPr>
        <p:spPr>
          <a:xfrm>
            <a:off x="1428728" y="4500570"/>
            <a:ext cx="7715304" cy="2286016"/>
          </a:xfrm>
          <a:prstGeom prst="rect">
            <a:avLst/>
          </a:prstGeom>
          <a:solidFill>
            <a:schemeClr val="tx2">
              <a:lumMod val="40000"/>
              <a:lumOff val="60000"/>
            </a:schemeClr>
          </a:solidFill>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el-GR" sz="3200" b="0" i="0" u="none" strike="noStrike" kern="1200" cap="none" spc="0" normalizeH="0" baseline="0" noProof="0" dirty="0" smtClean="0">
              <a:ln>
                <a:noFill/>
              </a:ln>
              <a:effectLst/>
              <a:uLnTx/>
              <a:uFillTx/>
              <a:latin typeface="+mj-lt"/>
              <a:ea typeface="+mj-ea"/>
              <a:cs typeface="+mj-cs"/>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lang="el-GR" sz="2800" dirty="0" smtClean="0">
                <a:solidFill>
                  <a:srgbClr val="FFFF00"/>
                </a:solidFill>
                <a:effectLst>
                  <a:outerShdw blurRad="38100" dist="38100" dir="2700000" algn="tl">
                    <a:srgbClr val="000000">
                      <a:alpha val="43137"/>
                    </a:srgbClr>
                  </a:outerShdw>
                </a:effectLst>
                <a:latin typeface="+mj-lt"/>
                <a:ea typeface="+mj-ea"/>
                <a:cs typeface="+mj-cs"/>
              </a:rPr>
              <a:t>Βασικές έννοιες</a:t>
            </a:r>
            <a:r>
              <a:rPr lang="en-US" sz="2800" dirty="0" smtClean="0">
                <a:solidFill>
                  <a:srgbClr val="FFFF00"/>
                </a:solidFill>
                <a:effectLst>
                  <a:outerShdw blurRad="38100" dist="38100" dir="2700000" algn="tl">
                    <a:srgbClr val="000000">
                      <a:alpha val="43137"/>
                    </a:srgbClr>
                  </a:outerShdw>
                </a:effectLst>
                <a:latin typeface="+mj-lt"/>
                <a:ea typeface="+mj-ea"/>
                <a:cs typeface="+mj-cs"/>
              </a:rPr>
              <a:t>:</a:t>
            </a:r>
            <a:endParaRPr lang="el-GR" sz="2800" dirty="0" smtClean="0">
              <a:solidFill>
                <a:srgbClr val="FFFF00"/>
              </a:solidFill>
              <a:effectLst>
                <a:outerShdw blurRad="38100" dist="38100" dir="2700000" algn="tl">
                  <a:srgbClr val="000000">
                    <a:alpha val="43137"/>
                  </a:srgbClr>
                </a:outerShdw>
              </a:effectLst>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a:t>
            </a:r>
            <a:r>
              <a:rPr kumimoji="0" lang="el-GR" sz="2800" b="1" i="1"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Γονεϊκή</a:t>
            </a:r>
            <a:r>
              <a:rPr lang="el-GR" sz="2800" b="1" i="1" dirty="0" smtClean="0">
                <a:effectLst>
                  <a:outerShdw blurRad="38100" dist="38100" dir="2700000" algn="tl">
                    <a:srgbClr val="000000">
                      <a:alpha val="43137"/>
                    </a:srgbClr>
                  </a:outerShdw>
                </a:effectLst>
                <a:latin typeface="+mj-lt"/>
                <a:ea typeface="+mj-ea"/>
                <a:cs typeface="+mj-cs"/>
              </a:rPr>
              <a:t> </a:t>
            </a:r>
            <a:r>
              <a:rPr kumimoji="0" lang="el-GR" sz="2800" b="1" i="1" u="none" strike="noStrike" kern="1200" cap="none" spc="0" normalizeH="0" noProof="0" dirty="0" smtClean="0">
                <a:ln>
                  <a:noFill/>
                </a:ln>
                <a:effectLst>
                  <a:outerShdw blurRad="38100" dist="38100" dir="2700000" algn="tl">
                    <a:srgbClr val="000000">
                      <a:alpha val="43137"/>
                    </a:srgbClr>
                  </a:outerShdw>
                </a:effectLst>
                <a:uLnTx/>
                <a:uFillTx/>
                <a:latin typeface="+mj-lt"/>
                <a:ea typeface="+mj-ea"/>
                <a:cs typeface="+mj-cs"/>
              </a:rPr>
              <a:t>εμπλοκή</a:t>
            </a:r>
            <a:r>
              <a:rPr kumimoji="0" lang="el-GR" sz="2800" b="0" i="0" u="none" strike="noStrike" kern="1200" cap="none" spc="0" normalizeH="0" noProof="0" dirty="0" smtClean="0">
                <a:ln>
                  <a:noFill/>
                </a:ln>
                <a:effectLst>
                  <a:outerShdw blurRad="38100" dist="38100" dir="2700000" algn="tl">
                    <a:srgbClr val="000000">
                      <a:alpha val="43137"/>
                    </a:srgbClr>
                  </a:outerShdw>
                </a:effectLst>
                <a:uLnTx/>
                <a:uFillTx/>
                <a:latin typeface="+mj-lt"/>
                <a:ea typeface="+mj-ea"/>
                <a:cs typeface="+mj-cs"/>
              </a:rPr>
              <a:t>», «</a:t>
            </a:r>
            <a:r>
              <a:rPr kumimoji="0" lang="el-GR" sz="2800" b="1" i="1" u="none" strike="noStrike" kern="1200" cap="none" spc="0" normalizeH="0" noProof="0" dirty="0" smtClean="0">
                <a:ln>
                  <a:noFill/>
                </a:ln>
                <a:effectLst>
                  <a:outerShdw blurRad="38100" dist="38100" dir="2700000" algn="tl">
                    <a:srgbClr val="000000">
                      <a:alpha val="43137"/>
                    </a:srgbClr>
                  </a:outerShdw>
                </a:effectLst>
                <a:uLnTx/>
                <a:uFillTx/>
                <a:latin typeface="+mj-lt"/>
                <a:ea typeface="+mj-ea"/>
                <a:cs typeface="+mj-cs"/>
              </a:rPr>
              <a:t>Γονεϊκή συμμετοχή</a:t>
            </a:r>
            <a:r>
              <a:rPr kumimoji="0" lang="el-GR" sz="2800" b="0" i="0" u="none" strike="noStrike" kern="1200" cap="none" spc="0" normalizeH="0" noProof="0" dirty="0" smtClean="0">
                <a:ln>
                  <a:noFill/>
                </a:ln>
                <a:effectLst>
                  <a:outerShdw blurRad="38100" dist="38100" dir="2700000" algn="tl">
                    <a:srgbClr val="000000">
                      <a:alpha val="43137"/>
                    </a:srgbClr>
                  </a:outerShdw>
                </a:effectLst>
                <a:uLnTx/>
                <a:uFillTx/>
                <a:latin typeface="+mj-lt"/>
                <a:ea typeface="+mj-ea"/>
                <a:cs typeface="+mj-cs"/>
              </a:rPr>
              <a:t>», «</a:t>
            </a:r>
            <a:r>
              <a:rPr kumimoji="0" lang="el-GR" sz="2800" b="1" i="0" u="none" strike="noStrike" kern="1200" cap="none" spc="0" normalizeH="0" noProof="0" dirty="0" smtClean="0">
                <a:ln>
                  <a:noFill/>
                </a:ln>
                <a:effectLst>
                  <a:outerShdw blurRad="38100" dist="38100" dir="2700000" algn="tl">
                    <a:srgbClr val="000000">
                      <a:alpha val="43137"/>
                    </a:srgbClr>
                  </a:outerShdw>
                </a:effectLst>
                <a:uLnTx/>
                <a:uFillTx/>
                <a:latin typeface="+mj-lt"/>
                <a:ea typeface="+mj-ea"/>
                <a:cs typeface="+mj-cs"/>
              </a:rPr>
              <a:t>Συνεργασία </a:t>
            </a:r>
            <a:r>
              <a:rPr lang="el-GR" sz="2800" b="1" dirty="0" smtClean="0">
                <a:effectLst>
                  <a:outerShdw blurRad="38100" dist="38100" dir="2700000" algn="tl">
                    <a:srgbClr val="000000">
                      <a:alpha val="43137"/>
                    </a:srgbClr>
                  </a:outerShdw>
                </a:effectLst>
                <a:latin typeface="+mj-lt"/>
                <a:ea typeface="+mj-ea"/>
                <a:cs typeface="+mj-cs"/>
              </a:rPr>
              <a:t>Σ</a:t>
            </a:r>
            <a:r>
              <a:rPr kumimoji="0" lang="el-GR" sz="2800" b="1" i="0" u="none" strike="noStrike" kern="1200" cap="none" spc="0" normalizeH="0" noProof="0" dirty="0" err="1" smtClean="0">
                <a:ln>
                  <a:noFill/>
                </a:ln>
                <a:effectLst>
                  <a:outerShdw blurRad="38100" dist="38100" dir="2700000" algn="tl">
                    <a:srgbClr val="000000">
                      <a:alpha val="43137"/>
                    </a:srgbClr>
                  </a:outerShdw>
                </a:effectLst>
                <a:uLnTx/>
                <a:uFillTx/>
                <a:latin typeface="+mj-lt"/>
                <a:ea typeface="+mj-ea"/>
                <a:cs typeface="+mj-cs"/>
              </a:rPr>
              <a:t>χολείου</a:t>
            </a:r>
            <a:r>
              <a:rPr kumimoji="0" lang="el-GR" sz="2800" b="1" i="0" u="none" strike="noStrike" kern="1200" cap="none" spc="0" normalizeH="0" noProof="0" dirty="0" smtClean="0">
                <a:ln>
                  <a:noFill/>
                </a:ln>
                <a:effectLst>
                  <a:outerShdw blurRad="38100" dist="38100" dir="2700000" algn="tl">
                    <a:srgbClr val="000000">
                      <a:alpha val="43137"/>
                    </a:srgbClr>
                  </a:outerShdw>
                </a:effectLst>
                <a:uLnTx/>
                <a:uFillTx/>
                <a:latin typeface="+mj-lt"/>
                <a:ea typeface="+mj-ea"/>
                <a:cs typeface="+mj-cs"/>
              </a:rPr>
              <a:t>-Οικογένειας</a:t>
            </a:r>
            <a:r>
              <a:rPr kumimoji="0" lang="el-GR" sz="2800" b="0" i="0" u="none" strike="noStrike" kern="1200" cap="none" spc="0" normalizeH="0" noProof="0" dirty="0" smtClean="0">
                <a:ln>
                  <a:noFill/>
                </a:ln>
                <a:effectLst>
                  <a:outerShdw blurRad="38100" dist="38100" dir="2700000" algn="tl">
                    <a:srgbClr val="000000">
                      <a:alpha val="43137"/>
                    </a:srgbClr>
                  </a:outerShdw>
                </a:effectLst>
                <a:uLnTx/>
                <a:uFillTx/>
                <a:latin typeface="+mj-lt"/>
                <a:ea typeface="+mj-ea"/>
                <a:cs typeface="+mj-cs"/>
              </a:rPr>
              <a:t>»</a:t>
            </a:r>
            <a:endParaRPr kumimoji="0" lang="el-GR" sz="2800" b="0"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		“Family </a:t>
            </a:r>
            <a:r>
              <a:rPr lang="en-US" sz="2800" dirty="0" smtClean="0">
                <a:effectLst>
                  <a:outerShdw blurRad="38100" dist="38100" dir="2700000" algn="tl">
                    <a:srgbClr val="000000">
                      <a:alpha val="43137"/>
                    </a:srgbClr>
                  </a:outerShdw>
                </a:effectLst>
                <a:latin typeface="+mj-lt"/>
                <a:ea typeface="+mj-ea"/>
                <a:cs typeface="+mj-cs"/>
              </a:rPr>
              <a:t>E</a:t>
            </a:r>
            <a:r>
              <a:rPr kumimoji="0" lang="en-US" sz="2800" b="0" i="0" u="none" strike="noStrike" kern="1200" cap="none" spc="0" normalizeH="0" baseline="0" noProof="0" dirty="0" err="1" smtClean="0">
                <a:ln>
                  <a:noFill/>
                </a:ln>
                <a:effectLst>
                  <a:outerShdw blurRad="38100" dist="38100" dir="2700000" algn="tl">
                    <a:srgbClr val="000000">
                      <a:alpha val="43137"/>
                    </a:srgbClr>
                  </a:outerShdw>
                </a:effectLst>
                <a:uLnTx/>
                <a:uFillTx/>
                <a:latin typeface="+mj-lt"/>
                <a:ea typeface="+mj-ea"/>
                <a:cs typeface="+mj-cs"/>
              </a:rPr>
              <a:t>ngagement</a:t>
            </a:r>
            <a:r>
              <a:rPr kumimoji="0" lang="en-US" sz="2800" b="0"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 “Parental Eng.”</a:t>
            </a:r>
            <a:endParaRPr kumimoji="0" lang="el-GR" sz="2800" b="0"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endParaRPr>
          </a:p>
          <a:p>
            <a:pPr marL="0" marR="0" lvl="0" indent="0" algn="just" defTabSz="914400" rtl="0" eaLnBrk="1" fontAlgn="auto" latinLnBrk="0" hangingPunct="1">
              <a:lnSpc>
                <a:spcPct val="100000"/>
              </a:lnSpc>
              <a:spcBef>
                <a:spcPct val="0"/>
              </a:spcBef>
              <a:spcAft>
                <a:spcPts val="0"/>
              </a:spcAft>
              <a:buClrTx/>
              <a:buSzTx/>
              <a:buFontTx/>
              <a:buNone/>
              <a:tabLst/>
              <a:defRPr/>
            </a:pPr>
            <a:endParaRPr lang="el-GR" sz="3200" dirty="0" smtClean="0">
              <a:latin typeface="+mj-lt"/>
              <a:ea typeface="+mj-ea"/>
              <a:cs typeface="+mj-cs"/>
            </a:endParaRPr>
          </a:p>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smtClean="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solidFill>
            <a:schemeClr val="bg1">
              <a:lumMod val="95000"/>
            </a:schemeClr>
          </a:solidFill>
          <a:effectLst>
            <a:outerShdw blurRad="825500" dist="50800" dir="5400000" algn="ctr" rotWithShape="0">
              <a:srgbClr val="000000">
                <a:alpha val="43137"/>
              </a:srgbClr>
            </a:outerShdw>
          </a:effectLst>
        </p:spPr>
        <p:txBody>
          <a:bodyPr>
            <a:normAutofit/>
          </a:bodyPr>
          <a:lstStyle/>
          <a:p>
            <a:pPr algn="ctr">
              <a:buNone/>
            </a:pPr>
            <a:endParaRPr lang="el-GR" sz="2400" dirty="0" smtClean="0"/>
          </a:p>
          <a:p>
            <a:pPr algn="ctr">
              <a:buNone/>
            </a:pPr>
            <a:endParaRPr lang="el-GR" sz="2400" dirty="0" smtClean="0"/>
          </a:p>
          <a:p>
            <a:pPr algn="ctr">
              <a:buNone/>
            </a:pPr>
            <a:r>
              <a:rPr lang="el-GR" sz="2400" dirty="0" smtClean="0"/>
              <a:t>Ευχαριστώ για την προσοχή σας!</a:t>
            </a:r>
          </a:p>
          <a:p>
            <a:pPr algn="ctr">
              <a:buNone/>
            </a:pPr>
            <a:endParaRPr lang="el-GR" sz="2400" dirty="0" smtClean="0"/>
          </a:p>
          <a:p>
            <a:pPr algn="ctr">
              <a:buNone/>
            </a:pPr>
            <a:r>
              <a:rPr lang="el-GR" sz="2400" dirty="0" smtClean="0"/>
              <a:t>Α. Χαροκοπάκη</a:t>
            </a:r>
          </a:p>
          <a:p>
            <a:pPr algn="ctr">
              <a:buNone/>
            </a:pPr>
            <a:r>
              <a:rPr lang="el-GR" sz="2400" dirty="0" smtClean="0"/>
              <a:t>Εκπαιδευτικός ΠΕ78 (Κοινωνιολόγος)</a:t>
            </a:r>
            <a:endParaRPr lang="en-US" sz="2400" dirty="0" smtClean="0"/>
          </a:p>
          <a:p>
            <a:pPr algn="ctr">
              <a:buNone/>
            </a:pPr>
            <a:r>
              <a:rPr lang="en-US" sz="2400" smtClean="0">
                <a:hlinkClick r:id="rId2"/>
              </a:rPr>
              <a:t>acharokop@gmail.com</a:t>
            </a:r>
            <a:r>
              <a:rPr lang="en-US" sz="2400" smtClean="0"/>
              <a:t> </a:t>
            </a:r>
            <a:endParaRPr lang="el-GR" sz="2400" dirty="0"/>
          </a:p>
        </p:txBody>
      </p:sp>
      <p:sp>
        <p:nvSpPr>
          <p:cNvPr id="4" name="1 - Τίτλος"/>
          <p:cNvSpPr>
            <a:spLocks noGrp="1"/>
          </p:cNvSpPr>
          <p:nvPr>
            <p:ph type="title"/>
          </p:nvPr>
        </p:nvSpPr>
        <p:spPr>
          <a:xfrm>
            <a:off x="0" y="-24"/>
            <a:ext cx="9144000" cy="1143008"/>
          </a:xfrm>
          <a:solidFill>
            <a:schemeClr val="tx2"/>
          </a:solidFill>
        </p:spPr>
        <p:txBody>
          <a:bodyPr>
            <a:normAutofit/>
          </a:bodyPr>
          <a:lstStyle/>
          <a:p>
            <a:r>
              <a:rPr lang="el-GR" sz="2400" dirty="0" smtClean="0">
                <a:solidFill>
                  <a:schemeClr val="bg1"/>
                </a:solidFill>
              </a:rPr>
              <a:t/>
            </a:r>
            <a:br>
              <a:rPr lang="el-GR" sz="2400" dirty="0" smtClean="0">
                <a:solidFill>
                  <a:schemeClr val="bg1"/>
                </a:solidFill>
              </a:rPr>
            </a:br>
            <a:r>
              <a:rPr lang="en-US" sz="3200" b="1" dirty="0" smtClean="0">
                <a:solidFill>
                  <a:schemeClr val="bg1"/>
                </a:solidFill>
              </a:rPr>
              <a:t>Family Engagement</a:t>
            </a:r>
            <a:r>
              <a:rPr lang="el-GR" sz="3200" b="1" dirty="0" smtClean="0">
                <a:solidFill>
                  <a:schemeClr val="bg1"/>
                </a:solidFill>
              </a:rPr>
              <a:t>.</a:t>
            </a:r>
            <a:r>
              <a:rPr lang="en-US" sz="3200" b="1" dirty="0" smtClean="0">
                <a:solidFill>
                  <a:schemeClr val="bg1"/>
                </a:solidFill>
              </a:rPr>
              <a:t>com  </a:t>
            </a:r>
            <a:endParaRPr lang="el-GR" sz="2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0.7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Effect transition="in" filter="fade">
                                      <p:cBhvr>
                                        <p:cTn id="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Εικόνα" descr="μαζι.jpg"/>
          <p:cNvPicPr>
            <a:picLocks noChangeAspect="1"/>
          </p:cNvPicPr>
          <p:nvPr/>
        </p:nvPicPr>
        <p:blipFill>
          <a:blip r:embed="rId3"/>
          <a:stretch>
            <a:fillRect/>
          </a:stretch>
        </p:blipFill>
        <p:spPr>
          <a:xfrm>
            <a:off x="571472" y="214290"/>
            <a:ext cx="7964507" cy="6429420"/>
          </a:xfrm>
          <a:prstGeom prst="rect">
            <a:avLst/>
          </a:prstGeom>
        </p:spPr>
      </p:pic>
      <p:sp>
        <p:nvSpPr>
          <p:cNvPr id="11" name="10 - TextBox"/>
          <p:cNvSpPr txBox="1"/>
          <p:nvPr/>
        </p:nvSpPr>
        <p:spPr>
          <a:xfrm>
            <a:off x="857224" y="357166"/>
            <a:ext cx="7286676" cy="5990631"/>
          </a:xfrm>
          <a:prstGeom prst="rect">
            <a:avLst/>
          </a:prstGeom>
          <a:solidFill>
            <a:schemeClr val="tx2">
              <a:lumMod val="75000"/>
            </a:schemeClr>
          </a:solidFill>
        </p:spPr>
        <p:txBody>
          <a:bodyPr wrap="square" rtlCol="0">
            <a:spAutoFit/>
          </a:bodyPr>
          <a:lstStyle/>
          <a:p>
            <a:endParaRPr lang="el-GR" sz="1600" dirty="0" smtClean="0">
              <a:solidFill>
                <a:schemeClr val="bg1">
                  <a:lumMod val="95000"/>
                </a:schemeClr>
              </a:solidFill>
            </a:endParaRPr>
          </a:p>
          <a:p>
            <a:endParaRPr lang="el-GR" sz="1600" dirty="0" smtClean="0">
              <a:solidFill>
                <a:schemeClr val="bg1">
                  <a:lumMod val="95000"/>
                </a:schemeClr>
              </a:solidFill>
            </a:endParaRPr>
          </a:p>
          <a:p>
            <a:r>
              <a:rPr lang="el-GR" dirty="0" smtClean="0">
                <a:solidFill>
                  <a:schemeClr val="bg1">
                    <a:lumMod val="95000"/>
                  </a:schemeClr>
                </a:solidFill>
                <a:effectLst>
                  <a:outerShdw blurRad="38100" dist="38100" dir="2700000" algn="tl">
                    <a:srgbClr val="000000">
                      <a:alpha val="43137"/>
                    </a:srgbClr>
                  </a:outerShdw>
                </a:effectLst>
              </a:rPr>
              <a:t>Οι γονείς αναγνωρίζονταν ανέκαθεν από την κοινωνία ότι καταλαμβάνουν κεντρικό ρόλο στην εκπαίδευση των παιδιών τους. </a:t>
            </a:r>
          </a:p>
          <a:p>
            <a:endParaRPr lang="el-GR" dirty="0" smtClean="0">
              <a:solidFill>
                <a:schemeClr val="bg1">
                  <a:lumMod val="95000"/>
                </a:schemeClr>
              </a:solidFill>
              <a:effectLst>
                <a:outerShdw blurRad="38100" dist="38100" dir="2700000" algn="tl">
                  <a:srgbClr val="000000">
                    <a:alpha val="43137"/>
                  </a:srgbClr>
                </a:outerShdw>
              </a:effectLst>
            </a:endParaRPr>
          </a:p>
          <a:p>
            <a:r>
              <a:rPr lang="el-GR" dirty="0" smtClean="0">
                <a:solidFill>
                  <a:schemeClr val="bg1">
                    <a:lumMod val="95000"/>
                  </a:schemeClr>
                </a:solidFill>
                <a:effectLst>
                  <a:outerShdw blurRad="38100" dist="38100" dir="2700000" algn="tl">
                    <a:srgbClr val="000000">
                      <a:alpha val="43137"/>
                    </a:srgbClr>
                  </a:outerShdw>
                </a:effectLst>
              </a:rPr>
              <a:t>Τις τελευταίες δεκαετίες οι ερευνητές της εκπαίδευσης μελετούν τις επιπτώσεις που μπορεί να έχει η γονεϊκή εμπλοκή στην </a:t>
            </a:r>
            <a:r>
              <a:rPr lang="el-GR" i="1" dirty="0" smtClean="0">
                <a:solidFill>
                  <a:schemeClr val="bg1">
                    <a:lumMod val="95000"/>
                  </a:schemeClr>
                </a:solidFill>
                <a:effectLst>
                  <a:outerShdw blurRad="38100" dist="38100" dir="2700000" algn="tl">
                    <a:srgbClr val="000000">
                      <a:alpha val="43137"/>
                    </a:srgbClr>
                  </a:outerShdw>
                </a:effectLst>
              </a:rPr>
              <a:t>ακαδημαϊκή επίδοση των μαθητών </a:t>
            </a:r>
          </a:p>
          <a:p>
            <a:endParaRPr lang="el-GR" i="1" dirty="0" smtClean="0">
              <a:solidFill>
                <a:schemeClr val="bg1">
                  <a:lumMod val="95000"/>
                </a:schemeClr>
              </a:solidFill>
              <a:effectLst>
                <a:outerShdw blurRad="38100" dist="38100" dir="2700000" algn="tl">
                  <a:srgbClr val="000000">
                    <a:alpha val="43137"/>
                  </a:srgbClr>
                </a:outerShdw>
              </a:effectLst>
            </a:endParaRPr>
          </a:p>
          <a:p>
            <a:r>
              <a:rPr lang="el-GR" i="1" dirty="0" smtClean="0">
                <a:solidFill>
                  <a:schemeClr val="bg1">
                    <a:lumMod val="95000"/>
                  </a:schemeClr>
                </a:solidFill>
                <a:effectLst>
                  <a:outerShdw blurRad="38100" dist="38100" dir="2700000" algn="tl">
                    <a:srgbClr val="000000">
                      <a:alpha val="43137"/>
                    </a:srgbClr>
                  </a:outerShdw>
                </a:effectLst>
              </a:rPr>
              <a:t>			(</a:t>
            </a:r>
            <a:r>
              <a:rPr lang="en-US" i="1" dirty="0" err="1" smtClean="0">
                <a:solidFill>
                  <a:schemeClr val="bg1">
                    <a:lumMod val="95000"/>
                  </a:schemeClr>
                </a:solidFill>
                <a:effectLst>
                  <a:outerShdw blurRad="38100" dist="38100" dir="2700000" algn="tl">
                    <a:srgbClr val="000000">
                      <a:alpha val="43137"/>
                    </a:srgbClr>
                  </a:outerShdw>
                </a:effectLst>
              </a:rPr>
              <a:t>Christerson</a:t>
            </a:r>
            <a:r>
              <a:rPr lang="en-US" i="1" dirty="0" smtClean="0">
                <a:solidFill>
                  <a:schemeClr val="bg1">
                    <a:lumMod val="95000"/>
                  </a:schemeClr>
                </a:solidFill>
                <a:effectLst>
                  <a:outerShdw blurRad="38100" dist="38100" dir="2700000" algn="tl">
                    <a:srgbClr val="000000">
                      <a:alpha val="43137"/>
                    </a:srgbClr>
                  </a:outerShdw>
                </a:effectLst>
              </a:rPr>
              <a:t>, Rounds, &amp; </a:t>
            </a:r>
            <a:r>
              <a:rPr lang="en-US" i="1" dirty="0" err="1" smtClean="0">
                <a:solidFill>
                  <a:schemeClr val="bg1">
                    <a:lumMod val="95000"/>
                  </a:schemeClr>
                </a:solidFill>
                <a:effectLst>
                  <a:outerShdw blurRad="38100" dist="38100" dir="2700000" algn="tl">
                    <a:srgbClr val="000000">
                      <a:alpha val="43137"/>
                    </a:srgbClr>
                  </a:outerShdw>
                </a:effectLst>
              </a:rPr>
              <a:t>Corney</a:t>
            </a:r>
            <a:r>
              <a:rPr lang="en-US" i="1" dirty="0" smtClean="0">
                <a:solidFill>
                  <a:schemeClr val="bg1">
                    <a:lumMod val="95000"/>
                  </a:schemeClr>
                </a:solidFill>
                <a:effectLst>
                  <a:outerShdw blurRad="38100" dist="38100" dir="2700000" algn="tl">
                    <a:srgbClr val="000000">
                      <a:alpha val="43137"/>
                    </a:srgbClr>
                  </a:outerShdw>
                </a:effectLst>
              </a:rPr>
              <a:t>, - Epstein)</a:t>
            </a:r>
          </a:p>
          <a:p>
            <a:endParaRPr lang="en-US" i="1" dirty="0" smtClean="0">
              <a:solidFill>
                <a:schemeClr val="bg1">
                  <a:lumMod val="95000"/>
                </a:schemeClr>
              </a:solidFill>
              <a:effectLst>
                <a:outerShdw blurRad="38100" dist="38100" dir="2700000" algn="tl">
                  <a:srgbClr val="000000">
                    <a:alpha val="43137"/>
                  </a:srgbClr>
                </a:outerShdw>
              </a:effectLst>
            </a:endParaRPr>
          </a:p>
          <a:p>
            <a:r>
              <a:rPr lang="el-GR" sz="2400" b="1" i="1" dirty="0" smtClean="0">
                <a:solidFill>
                  <a:srgbClr val="FF0000"/>
                </a:solidFill>
                <a:effectLst>
                  <a:outerShdw blurRad="38100" dist="38100" dir="2700000" algn="tl">
                    <a:srgbClr val="000000">
                      <a:alpha val="43137"/>
                    </a:srgbClr>
                  </a:outerShdw>
                </a:effectLst>
              </a:rPr>
              <a:t>Στόχος</a:t>
            </a:r>
            <a:r>
              <a:rPr lang="el-GR" sz="2000" b="1" i="1" dirty="0" smtClean="0">
                <a:solidFill>
                  <a:srgbClr val="FF0000"/>
                </a:solidFill>
                <a:effectLst>
                  <a:outerShdw blurRad="38100" dist="38100" dir="2700000" algn="tl">
                    <a:srgbClr val="000000">
                      <a:alpha val="43137"/>
                    </a:srgbClr>
                  </a:outerShdw>
                </a:effectLst>
              </a:rPr>
              <a:t>:</a:t>
            </a:r>
          </a:p>
          <a:p>
            <a:pPr lvl="2">
              <a:buFont typeface="Wingdings" pitchFamily="2" charset="2"/>
              <a:buChar char="ü"/>
            </a:pPr>
            <a:r>
              <a:rPr lang="el-GR" b="1" i="1" dirty="0" smtClean="0">
                <a:solidFill>
                  <a:schemeClr val="bg1">
                    <a:lumMod val="95000"/>
                  </a:schemeClr>
                </a:solidFill>
                <a:effectLst>
                  <a:outerShdw blurRad="38100" dist="38100" dir="2700000" algn="tl">
                    <a:srgbClr val="000000">
                      <a:alpha val="43137"/>
                    </a:srgbClr>
                  </a:outerShdw>
                </a:effectLst>
              </a:rPr>
              <a:t>η ενίσχυση της διαδικασίας της μάθησης </a:t>
            </a:r>
          </a:p>
          <a:p>
            <a:endParaRPr lang="el-GR" sz="1600" b="1" i="1" dirty="0" smtClean="0">
              <a:solidFill>
                <a:schemeClr val="bg1">
                  <a:lumMod val="95000"/>
                </a:schemeClr>
              </a:solidFill>
              <a:effectLst>
                <a:outerShdw blurRad="38100" dist="38100" dir="2700000" algn="tl">
                  <a:srgbClr val="000000">
                    <a:alpha val="43137"/>
                  </a:srgbClr>
                </a:outerShdw>
              </a:effectLst>
            </a:endParaRPr>
          </a:p>
          <a:p>
            <a:r>
              <a:rPr lang="el-GR" b="1" i="1" dirty="0" smtClean="0">
                <a:solidFill>
                  <a:srgbClr val="FFC000"/>
                </a:solidFill>
                <a:effectLst>
                  <a:outerShdw blurRad="38100" dist="38100" dir="2700000" algn="tl">
                    <a:srgbClr val="000000">
                      <a:alpha val="43137"/>
                    </a:srgbClr>
                  </a:outerShdw>
                </a:effectLst>
              </a:rPr>
              <a:t>Εννοιολογικός προσδιορισμός της γονεϊκής εμπλοκής (</a:t>
            </a:r>
            <a:r>
              <a:rPr lang="el-GR" sz="2800" b="1" i="1" dirty="0" smtClean="0">
                <a:solidFill>
                  <a:srgbClr val="FFC000"/>
                </a:solidFill>
                <a:effectLst>
                  <a:outerShdw blurRad="38100" dist="38100" dir="2700000" algn="tl">
                    <a:srgbClr val="000000">
                      <a:alpha val="43137"/>
                    </a:srgbClr>
                  </a:outerShdw>
                </a:effectLst>
              </a:rPr>
              <a:t>Τι είναι</a:t>
            </a:r>
            <a:r>
              <a:rPr lang="el-GR" b="1" i="1" dirty="0" smtClean="0">
                <a:solidFill>
                  <a:srgbClr val="FFC000"/>
                </a:solidFill>
                <a:effectLst>
                  <a:outerShdw blurRad="38100" dist="38100" dir="2700000" algn="tl">
                    <a:srgbClr val="000000">
                      <a:alpha val="43137"/>
                    </a:srgbClr>
                  </a:outerShdw>
                </a:effectLst>
              </a:rPr>
              <a:t>):</a:t>
            </a:r>
            <a:endParaRPr lang="el-GR" sz="1600" b="1" i="1" dirty="0" smtClean="0">
              <a:solidFill>
                <a:schemeClr val="bg1">
                  <a:lumMod val="95000"/>
                </a:schemeClr>
              </a:solidFill>
              <a:effectLst>
                <a:outerShdw blurRad="38100" dist="38100" dir="2700000" algn="tl">
                  <a:srgbClr val="000000">
                    <a:alpha val="43137"/>
                  </a:srgbClr>
                </a:outerShdw>
              </a:effectLst>
            </a:endParaRPr>
          </a:p>
          <a:p>
            <a:pPr lvl="1"/>
            <a:endParaRPr lang="el-GR" dirty="0" smtClean="0">
              <a:solidFill>
                <a:srgbClr val="FFFFCC"/>
              </a:solidFill>
              <a:effectLst>
                <a:outerShdw blurRad="38100" dist="38100" dir="2700000" algn="tl">
                  <a:srgbClr val="000000">
                    <a:alpha val="43137"/>
                  </a:srgbClr>
                </a:outerShdw>
              </a:effectLst>
            </a:endParaRPr>
          </a:p>
          <a:p>
            <a:pPr lvl="1"/>
            <a:r>
              <a:rPr lang="el-GR" dirty="0" smtClean="0">
                <a:solidFill>
                  <a:srgbClr val="FFFFCC"/>
                </a:solidFill>
                <a:effectLst>
                  <a:outerShdw blurRad="38100" dist="38100" dir="2700000" algn="tl">
                    <a:srgbClr val="000000">
                      <a:alpha val="43137"/>
                    </a:srgbClr>
                  </a:outerShdw>
                </a:effectLst>
              </a:rPr>
              <a:t>Χρησιμοποιείται για να περιγράψει</a:t>
            </a:r>
            <a:r>
              <a:rPr lang="el-GR" dirty="0" smtClean="0">
                <a:solidFill>
                  <a:srgbClr val="92D050"/>
                </a:solidFill>
                <a:effectLst>
                  <a:outerShdw blurRad="38100" dist="38100" dir="2700000" algn="tl">
                    <a:srgbClr val="000000">
                      <a:alpha val="43137"/>
                    </a:srgbClr>
                  </a:outerShdw>
                </a:effectLst>
              </a:rPr>
              <a:t> </a:t>
            </a:r>
            <a:r>
              <a:rPr lang="el-GR" i="1" dirty="0" smtClean="0">
                <a:solidFill>
                  <a:srgbClr val="92D050"/>
                </a:solidFill>
                <a:effectLst>
                  <a:outerShdw blurRad="38100" dist="38100" dir="2700000" algn="tl">
                    <a:srgbClr val="000000">
                      <a:alpha val="43137"/>
                    </a:srgbClr>
                  </a:outerShdw>
                </a:effectLst>
              </a:rPr>
              <a:t>ένα ευρύ φάσμα </a:t>
            </a:r>
            <a:r>
              <a:rPr lang="el-GR" b="1" i="1" dirty="0" smtClean="0">
                <a:solidFill>
                  <a:srgbClr val="92D050"/>
                </a:solidFill>
                <a:effectLst>
                  <a:outerShdw blurRad="38100" dist="38100" dir="2700000" algn="tl">
                    <a:srgbClr val="000000">
                      <a:alpha val="43137"/>
                    </a:srgbClr>
                  </a:outerShdw>
                </a:effectLst>
              </a:rPr>
              <a:t>συμπεριφορών</a:t>
            </a:r>
            <a:r>
              <a:rPr lang="el-GR" i="1" dirty="0" smtClean="0">
                <a:solidFill>
                  <a:srgbClr val="92D050"/>
                </a:solidFill>
                <a:effectLst>
                  <a:outerShdw blurRad="38100" dist="38100" dir="2700000" algn="tl">
                    <a:srgbClr val="000000">
                      <a:alpha val="43137"/>
                    </a:srgbClr>
                  </a:outerShdw>
                </a:effectLst>
              </a:rPr>
              <a:t> </a:t>
            </a:r>
            <a:r>
              <a:rPr lang="el-GR" dirty="0" smtClean="0">
                <a:solidFill>
                  <a:srgbClr val="92D050"/>
                </a:solidFill>
                <a:effectLst>
                  <a:outerShdw blurRad="38100" dist="38100" dir="2700000" algn="tl">
                    <a:srgbClr val="000000">
                      <a:alpha val="43137"/>
                    </a:srgbClr>
                  </a:outerShdw>
                </a:effectLst>
              </a:rPr>
              <a:t>και </a:t>
            </a:r>
            <a:r>
              <a:rPr lang="el-GR" b="1" i="1" dirty="0" smtClean="0">
                <a:solidFill>
                  <a:srgbClr val="92D050"/>
                </a:solidFill>
                <a:effectLst>
                  <a:outerShdw blurRad="38100" dist="38100" dir="2700000" algn="tl">
                    <a:srgbClr val="000000">
                      <a:alpha val="43137"/>
                    </a:srgbClr>
                  </a:outerShdw>
                </a:effectLst>
              </a:rPr>
              <a:t>πρακτικών</a:t>
            </a:r>
            <a:r>
              <a:rPr lang="el-GR" dirty="0" smtClean="0">
                <a:solidFill>
                  <a:srgbClr val="92D050"/>
                </a:solidFill>
                <a:effectLst>
                  <a:outerShdw blurRad="38100" dist="38100" dir="2700000" algn="tl">
                    <a:srgbClr val="000000">
                      <a:alpha val="43137"/>
                    </a:srgbClr>
                  </a:outerShdw>
                </a:effectLst>
              </a:rPr>
              <a:t> </a:t>
            </a:r>
            <a:r>
              <a:rPr lang="el-GR" b="1" i="1" dirty="0" smtClean="0">
                <a:solidFill>
                  <a:srgbClr val="92D050"/>
                </a:solidFill>
                <a:effectLst>
                  <a:outerShdw blurRad="38100" dist="38100" dir="2700000" algn="tl">
                    <a:srgbClr val="000000">
                      <a:alpha val="43137"/>
                    </a:srgbClr>
                  </a:outerShdw>
                </a:effectLst>
              </a:rPr>
              <a:t>των γονέων</a:t>
            </a:r>
            <a:r>
              <a:rPr lang="el-GR" dirty="0" smtClean="0">
                <a:solidFill>
                  <a:srgbClr val="92D050"/>
                </a:solidFill>
                <a:effectLst>
                  <a:outerShdw blurRad="38100" dist="38100" dir="2700000" algn="tl">
                    <a:srgbClr val="000000">
                      <a:alpha val="43137"/>
                    </a:srgbClr>
                  </a:outerShdw>
                </a:effectLst>
              </a:rPr>
              <a:t>, </a:t>
            </a:r>
            <a:r>
              <a:rPr lang="el-GR" dirty="0" smtClean="0">
                <a:solidFill>
                  <a:srgbClr val="FFFFCC"/>
                </a:solidFill>
                <a:effectLst>
                  <a:outerShdw blurRad="38100" dist="38100" dir="2700000" algn="tl">
                    <a:srgbClr val="000000">
                      <a:alpha val="43137"/>
                    </a:srgbClr>
                  </a:outerShdw>
                </a:effectLst>
              </a:rPr>
              <a:t>στο </a:t>
            </a:r>
            <a:r>
              <a:rPr lang="el-GR" u="sng" dirty="0" smtClean="0">
                <a:solidFill>
                  <a:srgbClr val="00B050"/>
                </a:solidFill>
                <a:effectLst>
                  <a:outerShdw blurRad="38100" dist="38100" dir="2700000" algn="tl">
                    <a:srgbClr val="000000">
                      <a:alpha val="43137"/>
                    </a:srgbClr>
                  </a:outerShdw>
                </a:effectLst>
              </a:rPr>
              <a:t>σπίτι</a:t>
            </a:r>
            <a:r>
              <a:rPr lang="el-GR" dirty="0" smtClean="0">
                <a:solidFill>
                  <a:srgbClr val="FFFFCC"/>
                </a:solidFill>
                <a:effectLst>
                  <a:outerShdw blurRad="38100" dist="38100" dir="2700000" algn="tl">
                    <a:srgbClr val="000000">
                      <a:alpha val="43137"/>
                    </a:srgbClr>
                  </a:outerShdw>
                </a:effectLst>
              </a:rPr>
              <a:t> και στο </a:t>
            </a:r>
            <a:r>
              <a:rPr lang="el-GR" u="sng" dirty="0" smtClean="0">
                <a:solidFill>
                  <a:srgbClr val="00B050"/>
                </a:solidFill>
                <a:effectLst>
                  <a:outerShdw blurRad="38100" dist="38100" dir="2700000" algn="tl">
                    <a:srgbClr val="000000">
                      <a:alpha val="43137"/>
                    </a:srgbClr>
                  </a:outerShdw>
                </a:effectLst>
              </a:rPr>
              <a:t>σχολείο</a:t>
            </a:r>
            <a:r>
              <a:rPr lang="el-GR" dirty="0" smtClean="0">
                <a:solidFill>
                  <a:srgbClr val="FFFFCC"/>
                </a:solidFill>
                <a:effectLst>
                  <a:outerShdw blurRad="38100" dist="38100" dir="2700000" algn="tl">
                    <a:srgbClr val="000000">
                      <a:alpha val="43137"/>
                    </a:srgbClr>
                  </a:outerShdw>
                </a:effectLst>
              </a:rPr>
              <a:t>  οι οποίες έχουν στόχο </a:t>
            </a:r>
            <a:r>
              <a:rPr lang="el-GR" i="1" dirty="0" smtClean="0">
                <a:solidFill>
                  <a:srgbClr val="FFFFCC"/>
                </a:solidFill>
                <a:effectLst>
                  <a:outerShdw blurRad="38100" dist="38100" dir="2700000" algn="tl">
                    <a:srgbClr val="000000">
                      <a:alpha val="43137"/>
                    </a:srgbClr>
                  </a:outerShdw>
                </a:effectLst>
              </a:rPr>
              <a:t>να ενισχύσουν τη διαδικασία της  μάθησης. </a:t>
            </a:r>
            <a:endParaRPr lang="en-US" i="1" dirty="0" smtClean="0">
              <a:solidFill>
                <a:srgbClr val="FFFFCC"/>
              </a:solidFill>
              <a:effectLst>
                <a:outerShdw blurRad="38100" dist="38100" dir="2700000" algn="tl">
                  <a:srgbClr val="000000">
                    <a:alpha val="43137"/>
                  </a:srgbClr>
                </a:outerShdw>
              </a:effectLst>
            </a:endParaRPr>
          </a:p>
          <a:p>
            <a:pPr lvl="1"/>
            <a:endParaRPr lang="el-GR" sz="1600" b="1" i="1" dirty="0" smtClean="0">
              <a:solidFill>
                <a:schemeClr val="bg1">
                  <a:lumMod val="95000"/>
                </a:schemeClr>
              </a:solidFill>
            </a:endParaRPr>
          </a:p>
          <a:p>
            <a:pPr lvl="1"/>
            <a:endParaRPr lang="el-GR" sz="1600" b="1" dirty="0">
              <a:solidFill>
                <a:schemeClr val="bg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2000" fill="hold"/>
                                        <p:tgtEl>
                                          <p:spTgt spid="11"/>
                                        </p:tgtEl>
                                        <p:attrNameLst>
                                          <p:attrName>ppt_w</p:attrName>
                                        </p:attrNameLst>
                                      </p:cBhvr>
                                      <p:tavLst>
                                        <p:tav tm="0">
                                          <p:val>
                                            <p:strVal val="#ppt_w*0.70"/>
                                          </p:val>
                                        </p:tav>
                                        <p:tav tm="100000">
                                          <p:val>
                                            <p:strVal val="#ppt_w"/>
                                          </p:val>
                                        </p:tav>
                                      </p:tavLst>
                                    </p:anim>
                                    <p:anim calcmode="lin" valueType="num">
                                      <p:cBhvr>
                                        <p:cTn id="13" dur="2000" fill="hold"/>
                                        <p:tgtEl>
                                          <p:spTgt spid="11"/>
                                        </p:tgtEl>
                                        <p:attrNameLst>
                                          <p:attrName>ppt_h</p:attrName>
                                        </p:attrNameLst>
                                      </p:cBhvr>
                                      <p:tavLst>
                                        <p:tav tm="0">
                                          <p:val>
                                            <p:strVal val="#ppt_h"/>
                                          </p:val>
                                        </p:tav>
                                        <p:tav tm="100000">
                                          <p:val>
                                            <p:strVal val="#ppt_h"/>
                                          </p:val>
                                        </p:tav>
                                      </p:tavLst>
                                    </p:anim>
                                    <p:animEffect transition="in" filter="fade">
                                      <p:cBhvr>
                                        <p:cTn id="1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 Εικόνα" descr="ΓΟΝΕΙΣ-ΣΧΟΛΕΙΟ.jpg"/>
          <p:cNvPicPr>
            <a:picLocks noChangeAspect="1"/>
          </p:cNvPicPr>
          <p:nvPr/>
        </p:nvPicPr>
        <p:blipFill>
          <a:blip r:embed="rId2"/>
          <a:stretch>
            <a:fillRect/>
          </a:stretch>
        </p:blipFill>
        <p:spPr>
          <a:xfrm>
            <a:off x="0" y="2143116"/>
            <a:ext cx="9144000" cy="3368732"/>
          </a:xfrm>
          <a:prstGeom prst="rect">
            <a:avLst/>
          </a:prstGeom>
        </p:spPr>
      </p:pic>
      <p:sp>
        <p:nvSpPr>
          <p:cNvPr id="8" name="1 - Τίτλος"/>
          <p:cNvSpPr>
            <a:spLocks noGrp="1"/>
          </p:cNvSpPr>
          <p:nvPr>
            <p:ph type="title"/>
          </p:nvPr>
        </p:nvSpPr>
        <p:spPr>
          <a:xfrm>
            <a:off x="0" y="-24"/>
            <a:ext cx="9144000" cy="654032"/>
          </a:xfrm>
          <a:solidFill>
            <a:schemeClr val="tx2"/>
          </a:solidFill>
        </p:spPr>
        <p:txBody>
          <a:bodyPr/>
          <a:lstStyle/>
          <a:p>
            <a:r>
              <a:rPr lang="en-US" sz="2800" dirty="0" smtClean="0">
                <a:solidFill>
                  <a:schemeClr val="bg1"/>
                </a:solidFill>
              </a:rPr>
              <a:t>E</a:t>
            </a:r>
            <a:r>
              <a:rPr lang="el-GR" sz="2800" dirty="0" smtClean="0">
                <a:solidFill>
                  <a:schemeClr val="bg1"/>
                </a:solidFill>
              </a:rPr>
              <a:t>ξι τύποι γονεϊκής </a:t>
            </a:r>
            <a:r>
              <a:rPr lang="el-GR" sz="3200" dirty="0" smtClean="0">
                <a:solidFill>
                  <a:schemeClr val="bg1"/>
                </a:solidFill>
              </a:rPr>
              <a:t>εμπλοκής </a:t>
            </a:r>
            <a:r>
              <a:rPr lang="el-GR" sz="1800" dirty="0" smtClean="0">
                <a:solidFill>
                  <a:schemeClr val="bg1"/>
                </a:solidFill>
              </a:rPr>
              <a:t>(</a:t>
            </a:r>
            <a:r>
              <a:rPr lang="en-US" sz="1800" dirty="0" smtClean="0">
                <a:solidFill>
                  <a:schemeClr val="bg1"/>
                </a:solidFill>
              </a:rPr>
              <a:t>Epstein, 2001)</a:t>
            </a:r>
            <a:endParaRPr lang="el-GR" sz="4000" dirty="0">
              <a:solidFill>
                <a:schemeClr val="bg1"/>
              </a:solidFill>
            </a:endParaRPr>
          </a:p>
        </p:txBody>
      </p:sp>
      <p:sp>
        <p:nvSpPr>
          <p:cNvPr id="9" name="8 - TextBox"/>
          <p:cNvSpPr txBox="1"/>
          <p:nvPr/>
        </p:nvSpPr>
        <p:spPr>
          <a:xfrm>
            <a:off x="0" y="941374"/>
            <a:ext cx="4572000" cy="3416320"/>
          </a:xfrm>
          <a:prstGeom prst="rect">
            <a:avLst/>
          </a:prstGeom>
          <a:solidFill>
            <a:srgbClr val="CC3300"/>
          </a:solidFill>
        </p:spPr>
        <p:txBody>
          <a:bodyPr wrap="square" rtlCol="0">
            <a:spAutoFit/>
          </a:bodyPr>
          <a:lstStyle/>
          <a:p>
            <a:pPr marL="342900" indent="-342900">
              <a:buAutoNum type="arabicPeriod"/>
            </a:pPr>
            <a:r>
              <a:rPr lang="el-GR" sz="2400" b="1" dirty="0" smtClean="0">
                <a:solidFill>
                  <a:srgbClr val="FFFF00"/>
                </a:solidFill>
                <a:effectLst>
                  <a:outerShdw blurRad="38100" dist="38100" dir="2700000" algn="tl">
                    <a:srgbClr val="000000">
                      <a:alpha val="43137"/>
                    </a:srgbClr>
                  </a:outerShdw>
                </a:effectLst>
              </a:rPr>
              <a:t>Ενημέρωση Γονέων </a:t>
            </a:r>
          </a:p>
          <a:p>
            <a:pPr marL="342900" indent="-342900"/>
            <a:r>
              <a:rPr lang="el-GR" sz="1600" dirty="0" smtClean="0">
                <a:solidFill>
                  <a:schemeClr val="bg1"/>
                </a:solidFill>
                <a:effectLst>
                  <a:outerShdw blurRad="38100" dist="38100" dir="2700000" algn="tl">
                    <a:srgbClr val="000000">
                      <a:alpha val="43137"/>
                    </a:srgbClr>
                  </a:outerShdw>
                </a:effectLst>
              </a:rPr>
              <a:t>Το σχολείο βοηθά τις οικογένειες να δημιουργούν ένα περιβάλλον στο σπίτι το οποίο στηρίζει τα παιδιά ως μαθητές με:</a:t>
            </a:r>
          </a:p>
          <a:p>
            <a:pPr marL="342900" indent="-342900"/>
            <a:endParaRPr lang="el-GR" sz="1600" dirty="0" smtClean="0">
              <a:solidFill>
                <a:schemeClr val="bg1"/>
              </a:solidFill>
              <a:effectLst>
                <a:outerShdw blurRad="38100" dist="38100" dir="2700000" algn="tl">
                  <a:srgbClr val="000000">
                    <a:alpha val="43137"/>
                  </a:srgbClr>
                </a:outerShdw>
              </a:effectLst>
            </a:endParaRPr>
          </a:p>
          <a:p>
            <a:pPr marL="342900" indent="-342900">
              <a:buFontTx/>
              <a:buChar char="-"/>
            </a:pPr>
            <a:r>
              <a:rPr lang="el-GR" sz="1600" dirty="0" smtClean="0">
                <a:solidFill>
                  <a:schemeClr val="bg1"/>
                </a:solidFill>
                <a:effectLst>
                  <a:outerShdw blurRad="38100" dist="38100" dir="2700000" algn="tl">
                    <a:srgbClr val="000000">
                      <a:alpha val="43137"/>
                    </a:srgbClr>
                  </a:outerShdw>
                </a:effectLst>
              </a:rPr>
              <a:t>Σεμινάρια εκπαίδευσης / επιμόρφωσης γονέων</a:t>
            </a:r>
          </a:p>
          <a:p>
            <a:pPr marL="342900" indent="-342900">
              <a:buFontTx/>
              <a:buChar char="-"/>
            </a:pPr>
            <a:r>
              <a:rPr lang="el-GR" sz="1600" dirty="0" smtClean="0">
                <a:solidFill>
                  <a:schemeClr val="bg1"/>
                </a:solidFill>
                <a:effectLst>
                  <a:outerShdw blurRad="38100" dist="38100" dir="2700000" algn="tl">
                    <a:srgbClr val="000000">
                      <a:alpha val="43137"/>
                    </a:srgbClr>
                  </a:outerShdw>
                </a:effectLst>
              </a:rPr>
              <a:t>Ενημέρωση των γονέων σε θέματα υγείας, ασφάλειας, σωστής ανάπτυξης των παιδιών</a:t>
            </a:r>
          </a:p>
          <a:p>
            <a:pPr marL="342900" indent="-342900">
              <a:buFontTx/>
              <a:buChar char="-"/>
            </a:pPr>
            <a:r>
              <a:rPr lang="el-GR" sz="1600" dirty="0" smtClean="0">
                <a:solidFill>
                  <a:schemeClr val="bg1"/>
                </a:solidFill>
                <a:effectLst>
                  <a:outerShdw blurRad="38100" dist="38100" dir="2700000" algn="tl">
                    <a:srgbClr val="000000">
                      <a:alpha val="43137"/>
                    </a:srgbClr>
                  </a:outerShdw>
                </a:effectLst>
              </a:rPr>
              <a:t>Επισκέψεις των δασκάλων στο σπίτι των γονέων σε κρίσιμες περιόδους μετάβασης  ή άλλες </a:t>
            </a:r>
          </a:p>
          <a:p>
            <a:pPr marL="342900" indent="-342900">
              <a:buFontTx/>
              <a:buChar char="-"/>
            </a:pPr>
            <a:endParaRPr lang="el-GR" sz="1600" dirty="0" smtClean="0">
              <a:solidFill>
                <a:schemeClr val="bg1"/>
              </a:solidFill>
              <a:effectLst>
                <a:outerShdw blurRad="38100" dist="38100" dir="2700000" algn="tl">
                  <a:srgbClr val="000000">
                    <a:alpha val="43137"/>
                  </a:srgbClr>
                </a:outerShdw>
              </a:effectLst>
            </a:endParaRPr>
          </a:p>
          <a:p>
            <a:pPr marL="342900" indent="-342900">
              <a:buFontTx/>
              <a:buChar char="-"/>
            </a:pPr>
            <a:endParaRPr lang="el-GR" sz="1600" dirty="0" smtClean="0">
              <a:solidFill>
                <a:schemeClr val="bg1"/>
              </a:solidFill>
              <a:effectLst>
                <a:outerShdw blurRad="38100" dist="38100" dir="2700000" algn="tl">
                  <a:srgbClr val="000000">
                    <a:alpha val="43137"/>
                  </a:srgbClr>
                </a:outerShdw>
              </a:effectLst>
            </a:endParaRPr>
          </a:p>
          <a:p>
            <a:pPr marL="342900" indent="-342900">
              <a:buFontTx/>
              <a:buChar char="-"/>
            </a:pPr>
            <a:endParaRPr lang="el-GR" sz="1600" dirty="0" smtClean="0">
              <a:effectLst>
                <a:outerShdw blurRad="38100" dist="38100" dir="2700000" algn="tl">
                  <a:srgbClr val="000000">
                    <a:alpha val="43137"/>
                  </a:srgbClr>
                </a:outerShdw>
              </a:effectLst>
            </a:endParaRPr>
          </a:p>
        </p:txBody>
      </p:sp>
      <p:sp>
        <p:nvSpPr>
          <p:cNvPr id="10" name="9 - TextBox"/>
          <p:cNvSpPr txBox="1"/>
          <p:nvPr/>
        </p:nvSpPr>
        <p:spPr>
          <a:xfrm>
            <a:off x="4572032" y="879819"/>
            <a:ext cx="4572000" cy="3477875"/>
          </a:xfrm>
          <a:prstGeom prst="rect">
            <a:avLst/>
          </a:prstGeom>
          <a:solidFill>
            <a:srgbClr val="006699"/>
          </a:solidFill>
        </p:spPr>
        <p:txBody>
          <a:bodyPr wrap="square" rtlCol="0">
            <a:spAutoFit/>
          </a:bodyPr>
          <a:lstStyle/>
          <a:p>
            <a:pPr marL="342900" indent="-342900"/>
            <a:r>
              <a:rPr lang="el-GR" sz="2400" b="1" dirty="0" smtClean="0">
                <a:solidFill>
                  <a:srgbClr val="FFFF00"/>
                </a:solidFill>
                <a:effectLst>
                  <a:outerShdw blurRad="38100" dist="38100" dir="2700000" algn="tl">
                    <a:srgbClr val="000000">
                      <a:alpha val="43137"/>
                    </a:srgbClr>
                  </a:outerShdw>
                </a:effectLst>
              </a:rPr>
              <a:t>2. Επικοινωνία </a:t>
            </a:r>
          </a:p>
          <a:p>
            <a:pPr marL="342900" indent="-342900"/>
            <a:r>
              <a:rPr lang="el-GR" sz="1600" dirty="0" smtClean="0">
                <a:solidFill>
                  <a:schemeClr val="bg1"/>
                </a:solidFill>
                <a:effectLst>
                  <a:outerShdw blurRad="38100" dist="38100" dir="2700000" algn="tl">
                    <a:srgbClr val="000000">
                      <a:alpha val="43137"/>
                    </a:srgbClr>
                  </a:outerShdw>
                </a:effectLst>
              </a:rPr>
              <a:t>Το σχολείο αναλαμβάνει την οργάνωση αποτελεσματικών μορφών επικοινωνίας για θέματα που αφορούν στο σχολικό πρόγραμμα και την πρόοδο των παιδιών</a:t>
            </a:r>
          </a:p>
          <a:p>
            <a:pPr marL="342900" indent="-342900"/>
            <a:endParaRPr lang="el-GR" sz="1600" dirty="0" smtClean="0">
              <a:solidFill>
                <a:schemeClr val="bg1"/>
              </a:solidFill>
              <a:effectLst>
                <a:outerShdw blurRad="38100" dist="38100" dir="2700000" algn="tl">
                  <a:srgbClr val="000000">
                    <a:alpha val="43137"/>
                  </a:srgbClr>
                </a:outerShdw>
              </a:effectLst>
            </a:endParaRPr>
          </a:p>
          <a:p>
            <a:pPr marL="342900" indent="-342900">
              <a:buFontTx/>
              <a:buChar char="-"/>
            </a:pPr>
            <a:r>
              <a:rPr lang="el-GR" sz="1600" dirty="0" smtClean="0">
                <a:solidFill>
                  <a:schemeClr val="bg1"/>
                </a:solidFill>
                <a:effectLst>
                  <a:outerShdw blurRad="38100" dist="38100" dir="2700000" algn="tl">
                    <a:srgbClr val="000000">
                      <a:alpha val="43137"/>
                    </a:srgbClr>
                  </a:outerShdw>
                </a:effectLst>
              </a:rPr>
              <a:t>Συναντήσεις με κάθε γονέα χωριστά</a:t>
            </a:r>
          </a:p>
          <a:p>
            <a:pPr marL="342900" indent="-342900">
              <a:buFontTx/>
              <a:buChar char="-"/>
            </a:pPr>
            <a:r>
              <a:rPr lang="el-GR" sz="1600" dirty="0" smtClean="0">
                <a:solidFill>
                  <a:schemeClr val="bg1"/>
                </a:solidFill>
                <a:effectLst>
                  <a:outerShdw blurRad="38100" dist="38100" dir="2700000" algn="tl">
                    <a:srgbClr val="000000">
                      <a:alpha val="43137"/>
                    </a:srgbClr>
                  </a:outerShdw>
                </a:effectLst>
              </a:rPr>
              <a:t>Ένα τακτικό πρόγραμμα που περιλαμβάνει σημειώσεις ή γραπτές ενημερώσεις για τους γονείς, τηλεφωνήματα και άλλες μορφές γραπτής ή προφορικής επικοινωνίας </a:t>
            </a:r>
          </a:p>
          <a:p>
            <a:pPr marL="342900" indent="-342900">
              <a:buFontTx/>
              <a:buChar char="-"/>
            </a:pPr>
            <a:endParaRPr lang="el-GR" dirty="0" smtClean="0">
              <a:effectLst>
                <a:outerShdw blurRad="38100" dist="38100" dir="2700000" algn="tl">
                  <a:srgbClr val="000000">
                    <a:alpha val="43137"/>
                  </a:srgbClr>
                </a:outerShdw>
              </a:effectLst>
            </a:endParaRPr>
          </a:p>
          <a:p>
            <a:pPr marL="342900" indent="-342900"/>
            <a:endParaRPr lang="el-GR" dirty="0" smtClean="0">
              <a:effectLst>
                <a:outerShdw blurRad="38100" dist="38100" dir="2700000" algn="tl">
                  <a:srgbClr val="000000">
                    <a:alpha val="43137"/>
                  </a:srgbClr>
                </a:outerShdw>
              </a:effectLst>
            </a:endParaRPr>
          </a:p>
        </p:txBody>
      </p:sp>
      <p:sp>
        <p:nvSpPr>
          <p:cNvPr id="11" name="10 - TextBox"/>
          <p:cNvSpPr txBox="1"/>
          <p:nvPr/>
        </p:nvSpPr>
        <p:spPr>
          <a:xfrm>
            <a:off x="785786" y="5143512"/>
            <a:ext cx="7715304" cy="369332"/>
          </a:xfrm>
          <a:prstGeom prst="rect">
            <a:avLst/>
          </a:prstGeom>
          <a:noFill/>
        </p:spPr>
        <p:txBody>
          <a:bodyPr wrap="square" rtlCol="0">
            <a:spAutoFit/>
          </a:bodyPr>
          <a:lstStyle/>
          <a:p>
            <a:endParaRPr lang="el-GR" dirty="0"/>
          </a:p>
        </p:txBody>
      </p:sp>
      <p:sp>
        <p:nvSpPr>
          <p:cNvPr id="12" name="11 - TextBox"/>
          <p:cNvSpPr txBox="1"/>
          <p:nvPr/>
        </p:nvSpPr>
        <p:spPr>
          <a:xfrm>
            <a:off x="642910" y="4357694"/>
            <a:ext cx="7786742" cy="2185214"/>
          </a:xfrm>
          <a:prstGeom prst="rect">
            <a:avLst/>
          </a:prstGeom>
          <a:solidFill>
            <a:srgbClr val="006600"/>
          </a:solidFill>
        </p:spPr>
        <p:txBody>
          <a:bodyPr wrap="square" rtlCol="0">
            <a:spAutoFit/>
          </a:bodyPr>
          <a:lstStyle/>
          <a:p>
            <a:r>
              <a:rPr lang="el-GR" sz="2000" b="1" dirty="0" smtClean="0">
                <a:solidFill>
                  <a:srgbClr val="FFFF00"/>
                </a:solidFill>
              </a:rPr>
              <a:t>3. </a:t>
            </a:r>
            <a:r>
              <a:rPr lang="el-GR" sz="2400" b="1" dirty="0" smtClean="0">
                <a:solidFill>
                  <a:srgbClr val="FFFF00"/>
                </a:solidFill>
              </a:rPr>
              <a:t>Εθελοντική εργασία</a:t>
            </a:r>
            <a:endParaRPr lang="el-GR" b="1" dirty="0" smtClean="0">
              <a:solidFill>
                <a:srgbClr val="FFFF00"/>
              </a:solidFill>
            </a:endParaRPr>
          </a:p>
          <a:p>
            <a:r>
              <a:rPr lang="el-GR" sz="1600" dirty="0" smtClean="0">
                <a:solidFill>
                  <a:schemeClr val="bg1"/>
                </a:solidFill>
                <a:effectLst>
                  <a:outerShdw blurRad="38100" dist="38100" dir="2700000" algn="tl">
                    <a:srgbClr val="000000">
                      <a:alpha val="43137"/>
                    </a:srgbClr>
                  </a:outerShdw>
                </a:effectLst>
              </a:rPr>
              <a:t>Το σχολείο επιστρατεύει τους γονείς και οργανώνει τρόπους με τους οποίους οι γονείς μπορούν να συμμετέχουν στις δραστηριότητες του σχολείου</a:t>
            </a:r>
          </a:p>
          <a:p>
            <a:endParaRPr lang="el-GR" sz="1600" dirty="0" smtClean="0">
              <a:solidFill>
                <a:schemeClr val="bg1"/>
              </a:solidFill>
              <a:effectLst>
                <a:outerShdw blurRad="38100" dist="38100" dir="2700000" algn="tl">
                  <a:srgbClr val="000000">
                    <a:alpha val="43137"/>
                  </a:srgbClr>
                </a:outerShdw>
              </a:effectLst>
            </a:endParaRPr>
          </a:p>
          <a:p>
            <a:pPr>
              <a:buFontTx/>
              <a:buChar char="-"/>
            </a:pPr>
            <a:r>
              <a:rPr lang="el-GR" sz="1600" dirty="0" smtClean="0">
                <a:solidFill>
                  <a:schemeClr val="bg1"/>
                </a:solidFill>
                <a:effectLst>
                  <a:outerShdw blurRad="38100" dist="38100" dir="2700000" algn="tl">
                    <a:srgbClr val="000000">
                      <a:alpha val="43137"/>
                    </a:srgbClr>
                  </a:outerShdw>
                </a:effectLst>
              </a:rPr>
              <a:t>Δημιουργία εθελοντικού προγράμματος για τους γονείς σε κάθε τάξη, το οποίο να αναφέρει τις αρμοδιότητες των γονέων</a:t>
            </a:r>
          </a:p>
          <a:p>
            <a:pPr>
              <a:buFontTx/>
              <a:buChar char="-"/>
            </a:pPr>
            <a:r>
              <a:rPr lang="el-GR" sz="1600" dirty="0" smtClean="0">
                <a:solidFill>
                  <a:schemeClr val="bg1"/>
                </a:solidFill>
                <a:effectLst>
                  <a:outerShdw blurRad="38100" dist="38100" dir="2700000" algn="tl">
                    <a:srgbClr val="000000">
                      <a:alpha val="43137"/>
                    </a:srgbClr>
                  </a:outerShdw>
                </a:effectLst>
              </a:rPr>
              <a:t>Εξασφάλιση χώρου στους γονείς ώστε να μπορούν να συνεδριάζουν και να προσφέρουν εθελοντική εργασία </a:t>
            </a:r>
            <a:endParaRPr lang="el-GR" sz="16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strVal val="#ppt_w*0.70"/>
                                          </p:val>
                                        </p:tav>
                                        <p:tav tm="100000">
                                          <p:val>
                                            <p:strVal val="#ppt_w"/>
                                          </p:val>
                                        </p:tav>
                                      </p:tavLst>
                                    </p:anim>
                                    <p:anim calcmode="lin" valueType="num">
                                      <p:cBhvr>
                                        <p:cTn id="8" dur="2000" fill="hold"/>
                                        <p:tgtEl>
                                          <p:spTgt spid="7"/>
                                        </p:tgtEl>
                                        <p:attrNameLst>
                                          <p:attrName>ppt_h</p:attrName>
                                        </p:attrNameLst>
                                      </p:cBhvr>
                                      <p:tavLst>
                                        <p:tav tm="0">
                                          <p:val>
                                            <p:strVal val="#ppt_h"/>
                                          </p:val>
                                        </p:tav>
                                        <p:tav tm="100000">
                                          <p:val>
                                            <p:strVal val="#ppt_h"/>
                                          </p:val>
                                        </p:tav>
                                      </p:tavLst>
                                    </p:anim>
                                    <p:animEffect transition="in" filter="fade">
                                      <p:cBhvr>
                                        <p:cTn id="9" dur="2000"/>
                                        <p:tgtEl>
                                          <p:spTgt spid="7"/>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2000" fill="hold"/>
                                        <p:tgtEl>
                                          <p:spTgt spid="8"/>
                                        </p:tgtEl>
                                        <p:attrNameLst>
                                          <p:attrName>ppt_w</p:attrName>
                                        </p:attrNameLst>
                                      </p:cBhvr>
                                      <p:tavLst>
                                        <p:tav tm="0">
                                          <p:val>
                                            <p:strVal val="#ppt_w*0.70"/>
                                          </p:val>
                                        </p:tav>
                                        <p:tav tm="100000">
                                          <p:val>
                                            <p:strVal val="#ppt_w"/>
                                          </p:val>
                                        </p:tav>
                                      </p:tavLst>
                                    </p:anim>
                                    <p:anim calcmode="lin" valueType="num">
                                      <p:cBhvr>
                                        <p:cTn id="13" dur="2000" fill="hold"/>
                                        <p:tgtEl>
                                          <p:spTgt spid="8"/>
                                        </p:tgtEl>
                                        <p:attrNameLst>
                                          <p:attrName>ppt_h</p:attrName>
                                        </p:attrNameLst>
                                      </p:cBhvr>
                                      <p:tavLst>
                                        <p:tav tm="0">
                                          <p:val>
                                            <p:strVal val="#ppt_h"/>
                                          </p:val>
                                        </p:tav>
                                        <p:tav tm="100000">
                                          <p:val>
                                            <p:strVal val="#ppt_h"/>
                                          </p:val>
                                        </p:tav>
                                      </p:tavLst>
                                    </p:anim>
                                    <p:animEffect transition="in" filter="fade">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2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dissolve">
                                      <p:cBhvr>
                                        <p:cTn id="24" dur="2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dissolve">
                                      <p:cBhvr>
                                        <p:cTn id="29"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ΓΟΝΕΙΣ-ΣΧΟΛΕΙΟ.jpg"/>
          <p:cNvPicPr>
            <a:picLocks noChangeAspect="1"/>
          </p:cNvPicPr>
          <p:nvPr/>
        </p:nvPicPr>
        <p:blipFill>
          <a:blip r:embed="rId2"/>
          <a:stretch>
            <a:fillRect/>
          </a:stretch>
        </p:blipFill>
        <p:spPr>
          <a:xfrm>
            <a:off x="0" y="2143116"/>
            <a:ext cx="9144000" cy="3368732"/>
          </a:xfrm>
          <a:prstGeom prst="rect">
            <a:avLst/>
          </a:prstGeom>
        </p:spPr>
      </p:pic>
      <p:sp>
        <p:nvSpPr>
          <p:cNvPr id="5" name="1 - Τίτλος"/>
          <p:cNvSpPr>
            <a:spLocks noGrp="1"/>
          </p:cNvSpPr>
          <p:nvPr>
            <p:ph type="title"/>
          </p:nvPr>
        </p:nvSpPr>
        <p:spPr>
          <a:xfrm>
            <a:off x="0" y="-24"/>
            <a:ext cx="9144000" cy="654032"/>
          </a:xfrm>
          <a:solidFill>
            <a:schemeClr val="tx2"/>
          </a:solidFill>
        </p:spPr>
        <p:txBody>
          <a:bodyPr/>
          <a:lstStyle/>
          <a:p>
            <a:r>
              <a:rPr lang="en-US" sz="2800" dirty="0" smtClean="0">
                <a:solidFill>
                  <a:schemeClr val="bg1"/>
                </a:solidFill>
              </a:rPr>
              <a:t>E</a:t>
            </a:r>
            <a:r>
              <a:rPr lang="el-GR" sz="2800" dirty="0" smtClean="0">
                <a:solidFill>
                  <a:schemeClr val="bg1"/>
                </a:solidFill>
              </a:rPr>
              <a:t>ξι τύποι γονεϊκής </a:t>
            </a:r>
            <a:r>
              <a:rPr lang="el-GR" sz="3200" dirty="0" smtClean="0">
                <a:solidFill>
                  <a:schemeClr val="bg1"/>
                </a:solidFill>
              </a:rPr>
              <a:t>εμπλοκής </a:t>
            </a:r>
            <a:r>
              <a:rPr lang="el-GR" sz="1800" dirty="0" smtClean="0">
                <a:solidFill>
                  <a:schemeClr val="bg1"/>
                </a:solidFill>
              </a:rPr>
              <a:t>(</a:t>
            </a:r>
            <a:r>
              <a:rPr lang="en-US" sz="1800" dirty="0" smtClean="0">
                <a:solidFill>
                  <a:schemeClr val="bg1"/>
                </a:solidFill>
              </a:rPr>
              <a:t>Epstein, 2001)</a:t>
            </a:r>
            <a:endParaRPr lang="el-GR" sz="4000" dirty="0">
              <a:solidFill>
                <a:schemeClr val="bg1"/>
              </a:solidFill>
            </a:endParaRPr>
          </a:p>
        </p:txBody>
      </p:sp>
      <p:sp>
        <p:nvSpPr>
          <p:cNvPr id="6" name="5 - TextBox"/>
          <p:cNvSpPr txBox="1"/>
          <p:nvPr/>
        </p:nvSpPr>
        <p:spPr>
          <a:xfrm>
            <a:off x="0" y="714356"/>
            <a:ext cx="4572000" cy="4154984"/>
          </a:xfrm>
          <a:prstGeom prst="rect">
            <a:avLst/>
          </a:prstGeom>
          <a:solidFill>
            <a:srgbClr val="CC3300"/>
          </a:solidFill>
        </p:spPr>
        <p:txBody>
          <a:bodyPr wrap="square" rtlCol="0">
            <a:spAutoFit/>
          </a:bodyPr>
          <a:lstStyle/>
          <a:p>
            <a:pPr marL="342900" indent="-342900"/>
            <a:r>
              <a:rPr lang="el-GR" sz="2400" b="1" dirty="0" smtClean="0">
                <a:solidFill>
                  <a:srgbClr val="FFFF00"/>
                </a:solidFill>
                <a:effectLst>
                  <a:outerShdw blurRad="38100" dist="38100" dir="2700000" algn="tl">
                    <a:srgbClr val="000000">
                      <a:alpha val="43137"/>
                    </a:srgbClr>
                  </a:outerShdw>
                </a:effectLst>
              </a:rPr>
              <a:t>4. Μάθηση στο σπίτι</a:t>
            </a:r>
          </a:p>
          <a:p>
            <a:pPr marL="342900" indent="-342900"/>
            <a:r>
              <a:rPr lang="el-GR" sz="1600" dirty="0" smtClean="0">
                <a:solidFill>
                  <a:schemeClr val="bg1"/>
                </a:solidFill>
                <a:effectLst>
                  <a:outerShdw blurRad="38100" dist="38100" dir="2700000" algn="tl">
                    <a:srgbClr val="000000">
                      <a:alpha val="43137"/>
                    </a:srgbClr>
                  </a:outerShdw>
                </a:effectLst>
              </a:rPr>
              <a:t>Δίνονται στους γονείς πληροφορίες και ιδέες για το πώς να βοηθούν τα παιδιά στη διεκπεραίωση των κατ’ οίκον εργασιών και την επίβλεψη των δραστηριοτήτων που αφορούν το σχολείο</a:t>
            </a:r>
          </a:p>
          <a:p>
            <a:pPr marL="342900" indent="-342900"/>
            <a:endParaRPr lang="el-GR" sz="1600" dirty="0" smtClean="0">
              <a:solidFill>
                <a:schemeClr val="bg1"/>
              </a:solidFill>
              <a:effectLst>
                <a:outerShdw blurRad="38100" dist="38100" dir="2700000" algn="tl">
                  <a:srgbClr val="000000">
                    <a:alpha val="43137"/>
                  </a:srgbClr>
                </a:outerShdw>
              </a:effectLst>
            </a:endParaRPr>
          </a:p>
          <a:p>
            <a:pPr marL="342900" indent="-342900">
              <a:buFontTx/>
              <a:buChar char="-"/>
            </a:pPr>
            <a:r>
              <a:rPr lang="el-GR" sz="1600" dirty="0" smtClean="0">
                <a:solidFill>
                  <a:schemeClr val="bg1"/>
                </a:solidFill>
                <a:effectLst>
                  <a:outerShdw blurRad="38100" dist="38100" dir="2700000" algn="tl">
                    <a:srgbClr val="000000">
                      <a:alpha val="43137"/>
                    </a:srgbClr>
                  </a:outerShdw>
                </a:effectLst>
              </a:rPr>
              <a:t>Πληροφορίες για τις δεξιότητες που πρέπει να έχουν κατακτήσει τα παιδιά σε όλα τα γνωστικά αντικείμενα και με βάση τη σχολική βαθμίδα</a:t>
            </a:r>
          </a:p>
          <a:p>
            <a:pPr marL="342900" indent="-342900">
              <a:buFontTx/>
              <a:buChar char="-"/>
            </a:pPr>
            <a:r>
              <a:rPr lang="el-GR" sz="1600" dirty="0" smtClean="0">
                <a:solidFill>
                  <a:schemeClr val="bg1"/>
                </a:solidFill>
                <a:effectLst>
                  <a:outerShdw blurRad="38100" dist="38100" dir="2700000" algn="tl">
                    <a:srgbClr val="000000">
                      <a:alpha val="43137"/>
                    </a:srgbClr>
                  </a:outerShdw>
                </a:effectLst>
              </a:rPr>
              <a:t>Πληροφορίες για το πώς πρέπει να συζητείται και να ελέγχεται η εργασία στο σπίτι</a:t>
            </a:r>
          </a:p>
          <a:p>
            <a:pPr marL="342900" indent="-342900">
              <a:buFontTx/>
              <a:buChar char="-"/>
            </a:pPr>
            <a:r>
              <a:rPr lang="el-GR" sz="1600" dirty="0" smtClean="0">
                <a:solidFill>
                  <a:schemeClr val="bg1"/>
                </a:solidFill>
                <a:effectLst>
                  <a:outerShdw blurRad="38100" dist="38100" dir="2700000" algn="tl">
                    <a:srgbClr val="000000">
                      <a:alpha val="43137"/>
                    </a:srgbClr>
                  </a:outerShdw>
                </a:effectLst>
              </a:rPr>
              <a:t>Παρότρυνση των γονέων να θέτουν στόχους για / και / με τα παιδιά τους, να σκέφτονται και να συζητούν το μέλλον, τις σπουδές, την εργασία</a:t>
            </a:r>
          </a:p>
          <a:p>
            <a:pPr marL="342900" indent="-342900">
              <a:buFontTx/>
              <a:buChar char="-"/>
            </a:pPr>
            <a:endParaRPr lang="el-GR" sz="1600" dirty="0" smtClean="0">
              <a:solidFill>
                <a:schemeClr val="bg1"/>
              </a:solidFill>
              <a:effectLst>
                <a:outerShdw blurRad="38100" dist="38100" dir="2700000" algn="tl">
                  <a:srgbClr val="000000">
                    <a:alpha val="43137"/>
                  </a:srgbClr>
                </a:outerShdw>
              </a:effectLst>
            </a:endParaRPr>
          </a:p>
          <a:p>
            <a:pPr marL="342900" indent="-342900">
              <a:buFontTx/>
              <a:buChar char="-"/>
            </a:pPr>
            <a:endParaRPr lang="el-GR" sz="1600" dirty="0" smtClean="0">
              <a:effectLst>
                <a:outerShdw blurRad="38100" dist="38100" dir="2700000" algn="tl">
                  <a:srgbClr val="000000">
                    <a:alpha val="43137"/>
                  </a:srgbClr>
                </a:outerShdw>
              </a:effectLst>
            </a:endParaRPr>
          </a:p>
        </p:txBody>
      </p:sp>
      <p:sp>
        <p:nvSpPr>
          <p:cNvPr id="8" name="7 - TextBox"/>
          <p:cNvSpPr txBox="1"/>
          <p:nvPr/>
        </p:nvSpPr>
        <p:spPr>
          <a:xfrm>
            <a:off x="4572032" y="2015203"/>
            <a:ext cx="4572000" cy="2985433"/>
          </a:xfrm>
          <a:prstGeom prst="rect">
            <a:avLst/>
          </a:prstGeom>
          <a:solidFill>
            <a:srgbClr val="006699"/>
          </a:solidFill>
        </p:spPr>
        <p:txBody>
          <a:bodyPr wrap="square" rtlCol="0">
            <a:spAutoFit/>
          </a:bodyPr>
          <a:lstStyle/>
          <a:p>
            <a:pPr marL="342900" indent="-342900"/>
            <a:r>
              <a:rPr lang="el-GR" sz="2400" b="1" dirty="0" smtClean="0">
                <a:solidFill>
                  <a:srgbClr val="FFFF00"/>
                </a:solidFill>
                <a:effectLst>
                  <a:outerShdw blurRad="38100" dist="38100" dir="2700000" algn="tl">
                    <a:srgbClr val="000000">
                      <a:alpha val="43137"/>
                    </a:srgbClr>
                  </a:outerShdw>
                </a:effectLst>
              </a:rPr>
              <a:t>5.  Λήψη αποφάσεων</a:t>
            </a:r>
          </a:p>
          <a:p>
            <a:pPr marL="342900" indent="-342900"/>
            <a:r>
              <a:rPr lang="el-GR" sz="1600" dirty="0" smtClean="0">
                <a:solidFill>
                  <a:schemeClr val="bg1"/>
                </a:solidFill>
                <a:effectLst>
                  <a:outerShdw blurRad="38100" dist="38100" dir="2700000" algn="tl">
                    <a:srgbClr val="000000">
                      <a:alpha val="43137"/>
                    </a:srgbClr>
                  </a:outerShdw>
                </a:effectLst>
              </a:rPr>
              <a:t>Αυτό μπορεί να επιτευχθεί με: </a:t>
            </a:r>
          </a:p>
          <a:p>
            <a:pPr marL="342900" indent="-342900"/>
            <a:endParaRPr lang="el-GR" sz="1600" dirty="0" smtClean="0">
              <a:solidFill>
                <a:schemeClr val="bg1"/>
              </a:solidFill>
              <a:effectLst>
                <a:outerShdw blurRad="38100" dist="38100" dir="2700000" algn="tl">
                  <a:srgbClr val="000000">
                    <a:alpha val="43137"/>
                  </a:srgbClr>
                </a:outerShdw>
              </a:effectLst>
            </a:endParaRPr>
          </a:p>
          <a:p>
            <a:pPr marL="342900" indent="-342900">
              <a:buFontTx/>
              <a:buChar char="-"/>
            </a:pPr>
            <a:r>
              <a:rPr lang="el-GR" sz="1600" dirty="0" smtClean="0">
                <a:solidFill>
                  <a:schemeClr val="bg1"/>
                </a:solidFill>
                <a:effectLst>
                  <a:outerShdw blurRad="38100" dist="38100" dir="2700000" algn="tl">
                    <a:srgbClr val="000000">
                      <a:alpha val="43137"/>
                    </a:srgbClr>
                  </a:outerShdw>
                </a:effectLst>
              </a:rPr>
              <a:t>Σύσταση συλλόγου γονέων και κηδεμόνων για καθημερινά θέματα του σχολείου</a:t>
            </a:r>
          </a:p>
          <a:p>
            <a:pPr marL="342900" indent="-342900">
              <a:buFontTx/>
              <a:buChar char="-"/>
            </a:pPr>
            <a:r>
              <a:rPr lang="el-GR" sz="1600" dirty="0" smtClean="0">
                <a:solidFill>
                  <a:schemeClr val="bg1"/>
                </a:solidFill>
                <a:effectLst>
                  <a:outerShdw blurRad="38100" dist="38100" dir="2700000" algn="tl">
                    <a:srgbClr val="000000">
                      <a:alpha val="43137"/>
                    </a:srgbClr>
                  </a:outerShdw>
                </a:effectLst>
              </a:rPr>
              <a:t>Σύσταση ομοσπονδιών γονέων </a:t>
            </a:r>
          </a:p>
          <a:p>
            <a:pPr marL="342900" indent="-342900">
              <a:buFontTx/>
              <a:buChar char="-"/>
            </a:pPr>
            <a:endParaRPr lang="el-GR" sz="1600" dirty="0" smtClean="0">
              <a:solidFill>
                <a:schemeClr val="bg1"/>
              </a:solidFill>
              <a:effectLst>
                <a:outerShdw blurRad="38100" dist="38100" dir="2700000" algn="tl">
                  <a:srgbClr val="000000">
                    <a:alpha val="43137"/>
                  </a:srgbClr>
                </a:outerShdw>
              </a:effectLst>
            </a:endParaRPr>
          </a:p>
          <a:p>
            <a:pPr marL="342900" indent="-342900">
              <a:buFontTx/>
              <a:buChar char="-"/>
            </a:pPr>
            <a:endParaRPr lang="el-GR" sz="1600" dirty="0" smtClean="0">
              <a:solidFill>
                <a:schemeClr val="bg1"/>
              </a:solidFill>
              <a:effectLst>
                <a:outerShdw blurRad="38100" dist="38100" dir="2700000" algn="tl">
                  <a:srgbClr val="000000">
                    <a:alpha val="43137"/>
                  </a:srgbClr>
                </a:outerShdw>
              </a:effectLst>
            </a:endParaRPr>
          </a:p>
          <a:p>
            <a:pPr marL="342900" indent="-342900">
              <a:buFontTx/>
              <a:buChar char="-"/>
            </a:pPr>
            <a:endParaRPr lang="el-GR" sz="1600" dirty="0" smtClean="0">
              <a:solidFill>
                <a:schemeClr val="bg1"/>
              </a:solidFill>
              <a:effectLst>
                <a:outerShdw blurRad="38100" dist="38100" dir="2700000" algn="tl">
                  <a:srgbClr val="000000">
                    <a:alpha val="43137"/>
                  </a:srgbClr>
                </a:outerShdw>
              </a:effectLst>
            </a:endParaRPr>
          </a:p>
          <a:p>
            <a:pPr marL="342900" indent="-342900">
              <a:buFontTx/>
              <a:buChar char="-"/>
            </a:pPr>
            <a:endParaRPr lang="el-GR" dirty="0" smtClean="0">
              <a:effectLst>
                <a:outerShdw blurRad="38100" dist="38100" dir="2700000" algn="tl">
                  <a:srgbClr val="000000">
                    <a:alpha val="43137"/>
                  </a:srgbClr>
                </a:outerShdw>
              </a:effectLst>
            </a:endParaRPr>
          </a:p>
          <a:p>
            <a:pPr marL="342900" indent="-342900"/>
            <a:endParaRPr lang="el-GR" dirty="0" smtClean="0">
              <a:effectLst>
                <a:outerShdw blurRad="38100" dist="38100" dir="2700000" algn="tl">
                  <a:srgbClr val="000000">
                    <a:alpha val="43137"/>
                  </a:srgbClr>
                </a:outerShdw>
              </a:effectLst>
            </a:endParaRPr>
          </a:p>
        </p:txBody>
      </p:sp>
      <p:sp>
        <p:nvSpPr>
          <p:cNvPr id="9" name="8 - TextBox"/>
          <p:cNvSpPr txBox="1"/>
          <p:nvPr/>
        </p:nvSpPr>
        <p:spPr>
          <a:xfrm>
            <a:off x="642910" y="4529934"/>
            <a:ext cx="7786742" cy="2123658"/>
          </a:xfrm>
          <a:prstGeom prst="rect">
            <a:avLst/>
          </a:prstGeom>
          <a:solidFill>
            <a:srgbClr val="006600"/>
          </a:solidFill>
        </p:spPr>
        <p:txBody>
          <a:bodyPr wrap="square" rtlCol="0">
            <a:spAutoFit/>
          </a:bodyPr>
          <a:lstStyle/>
          <a:p>
            <a:r>
              <a:rPr lang="el-GR" sz="2000" b="1" dirty="0" smtClean="0">
                <a:solidFill>
                  <a:srgbClr val="FFFF00"/>
                </a:solidFill>
              </a:rPr>
              <a:t>6. Συνεργασία με την κοινότητα </a:t>
            </a:r>
            <a:endParaRPr lang="el-GR" b="1" dirty="0" smtClean="0">
              <a:solidFill>
                <a:srgbClr val="FFFF00"/>
              </a:solidFill>
            </a:endParaRPr>
          </a:p>
          <a:p>
            <a:r>
              <a:rPr lang="el-GR" sz="1600" dirty="0" smtClean="0">
                <a:solidFill>
                  <a:schemeClr val="bg1"/>
                </a:solidFill>
                <a:effectLst>
                  <a:outerShdw blurRad="38100" dist="38100" dir="2700000" algn="tl">
                    <a:srgbClr val="000000">
                      <a:alpha val="43137"/>
                    </a:srgbClr>
                  </a:outerShdw>
                </a:effectLst>
              </a:rPr>
              <a:t>Το σχολείο διευκολύνει την οικογένεια για να έρθει σε επαφή με πηγές πληροφόρησης και ανάλογες υπηρεσίες διαθέσιμες στην τοπική κοινωνία με: </a:t>
            </a:r>
          </a:p>
          <a:p>
            <a:endParaRPr lang="el-GR" sz="1600" dirty="0" smtClean="0">
              <a:solidFill>
                <a:schemeClr val="bg1"/>
              </a:solidFill>
              <a:effectLst>
                <a:outerShdw blurRad="38100" dist="38100" dir="2700000" algn="tl">
                  <a:srgbClr val="000000">
                    <a:alpha val="43137"/>
                  </a:srgbClr>
                </a:outerShdw>
              </a:effectLst>
            </a:endParaRPr>
          </a:p>
          <a:p>
            <a:pPr>
              <a:buFontTx/>
              <a:buChar char="-"/>
            </a:pPr>
            <a:r>
              <a:rPr lang="el-GR" sz="1600" dirty="0" smtClean="0">
                <a:solidFill>
                  <a:schemeClr val="bg1"/>
                </a:solidFill>
                <a:effectLst>
                  <a:outerShdw blurRad="38100" dist="38100" dir="2700000" algn="tl">
                    <a:srgbClr val="000000">
                      <a:alpha val="43137"/>
                    </a:srgbClr>
                  </a:outerShdw>
                </a:effectLst>
              </a:rPr>
              <a:t> Να παρέχονται πληροφορίες στις οικογένειες για μέτρα σχετικά με την υγεία, την πολιτισμική και κοινωνική υποστήριξη κ.ά.</a:t>
            </a:r>
          </a:p>
          <a:p>
            <a:pPr>
              <a:buFontTx/>
              <a:buChar char="-"/>
            </a:pPr>
            <a:r>
              <a:rPr lang="el-GR" sz="1600" dirty="0" smtClean="0">
                <a:solidFill>
                  <a:schemeClr val="bg1"/>
                </a:solidFill>
                <a:effectLst>
                  <a:outerShdw blurRad="38100" dist="38100" dir="2700000" algn="tl">
                    <a:srgbClr val="000000">
                      <a:alpha val="43137"/>
                    </a:srgbClr>
                  </a:outerShdw>
                </a:effectLst>
              </a:rPr>
              <a:t> Πληροφόρηση για δραστηριότητες που σχετίζονται με την ανάπτυξη μαθησιακών δεξιοτήτων ή άλλες εξωσχολικές δραστηριότητες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0.7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Effect transition="in" filter="fade">
                                      <p:cBhvr>
                                        <p:cTn id="9" dur="2000"/>
                                        <p:tgtEl>
                                          <p:spTgt spid="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2000" fill="hold"/>
                                        <p:tgtEl>
                                          <p:spTgt spid="5"/>
                                        </p:tgtEl>
                                        <p:attrNameLst>
                                          <p:attrName>ppt_w</p:attrName>
                                        </p:attrNameLst>
                                      </p:cBhvr>
                                      <p:tavLst>
                                        <p:tav tm="0">
                                          <p:val>
                                            <p:strVal val="#ppt_w*0.70"/>
                                          </p:val>
                                        </p:tav>
                                        <p:tav tm="100000">
                                          <p:val>
                                            <p:strVal val="#ppt_w"/>
                                          </p:val>
                                        </p:tav>
                                      </p:tavLst>
                                    </p:anim>
                                    <p:anim calcmode="lin" valueType="num">
                                      <p:cBhvr>
                                        <p:cTn id="13" dur="2000" fill="hold"/>
                                        <p:tgtEl>
                                          <p:spTgt spid="5"/>
                                        </p:tgtEl>
                                        <p:attrNameLst>
                                          <p:attrName>ppt_h</p:attrName>
                                        </p:attrNameLst>
                                      </p:cBhvr>
                                      <p:tavLst>
                                        <p:tav tm="0">
                                          <p:val>
                                            <p:strVal val="#ppt_h"/>
                                          </p:val>
                                        </p:tav>
                                        <p:tav tm="100000">
                                          <p:val>
                                            <p:strVal val="#ppt_h"/>
                                          </p:val>
                                        </p:tav>
                                      </p:tavLst>
                                    </p:anim>
                                    <p:animEffect transition="in" filter="fade">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dissolve">
                                      <p:cBhvr>
                                        <p:cTn id="24" dur="2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dissolve">
                                      <p:cBhvr>
                                        <p:cTn id="2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0" y="-24"/>
            <a:ext cx="9144000" cy="654032"/>
          </a:xfrm>
          <a:solidFill>
            <a:schemeClr val="tx2"/>
          </a:solidFill>
        </p:spPr>
        <p:txBody>
          <a:bodyPr/>
          <a:lstStyle/>
          <a:p>
            <a:r>
              <a:rPr lang="el-GR" sz="2800" dirty="0" smtClean="0">
                <a:solidFill>
                  <a:schemeClr val="bg1"/>
                </a:solidFill>
                <a:effectLst>
                  <a:outerShdw blurRad="38100" dist="38100" dir="2700000" algn="tl">
                    <a:srgbClr val="000000">
                      <a:alpha val="43137"/>
                    </a:srgbClr>
                  </a:outerShdw>
                </a:effectLst>
              </a:rPr>
              <a:t>Εφαρμογή/ 1</a:t>
            </a:r>
            <a:endParaRPr lang="el-GR" sz="4000" dirty="0">
              <a:solidFill>
                <a:schemeClr val="bg1"/>
              </a:solidFill>
              <a:effectLst>
                <a:outerShdw blurRad="38100" dist="38100" dir="2700000" algn="tl">
                  <a:srgbClr val="000000">
                    <a:alpha val="43137"/>
                  </a:srgbClr>
                </a:outerShdw>
              </a:effectLst>
            </a:endParaRPr>
          </a:p>
        </p:txBody>
      </p:sp>
      <p:pic>
        <p:nvPicPr>
          <p:cNvPr id="5" name="4 - Εικόνα" descr="Kindness-520x245.jpg"/>
          <p:cNvPicPr>
            <a:picLocks noChangeAspect="1"/>
          </p:cNvPicPr>
          <p:nvPr/>
        </p:nvPicPr>
        <p:blipFill>
          <a:blip r:embed="rId2"/>
          <a:stretch>
            <a:fillRect/>
          </a:stretch>
        </p:blipFill>
        <p:spPr>
          <a:xfrm>
            <a:off x="0" y="642918"/>
            <a:ext cx="3857620" cy="3429024"/>
          </a:xfrm>
          <a:prstGeom prst="rect">
            <a:avLst/>
          </a:prstGeom>
        </p:spPr>
      </p:pic>
      <p:sp>
        <p:nvSpPr>
          <p:cNvPr id="6" name="5 - TextBox"/>
          <p:cNvSpPr txBox="1"/>
          <p:nvPr/>
        </p:nvSpPr>
        <p:spPr>
          <a:xfrm>
            <a:off x="4000496" y="1000108"/>
            <a:ext cx="4714908" cy="5724644"/>
          </a:xfrm>
          <a:prstGeom prst="rect">
            <a:avLst/>
          </a:prstGeom>
          <a:solidFill>
            <a:schemeClr val="bg1">
              <a:lumMod val="95000"/>
            </a:schemeClr>
          </a:solidFill>
          <a:effectLst>
            <a:outerShdw blurRad="381000" dist="50800" dir="5400000" algn="ctr" rotWithShape="0">
              <a:srgbClr val="000000">
                <a:alpha val="43137"/>
              </a:srgbClr>
            </a:outerShdw>
          </a:effectLst>
        </p:spPr>
        <p:txBody>
          <a:bodyPr wrap="square" rtlCol="0">
            <a:spAutoFit/>
          </a:bodyPr>
          <a:lstStyle/>
          <a:p>
            <a:pPr>
              <a:buFontTx/>
              <a:buChar char="-"/>
            </a:pPr>
            <a:r>
              <a:rPr lang="el-GR" dirty="0" smtClean="0">
                <a:effectLst>
                  <a:outerShdw blurRad="38100" dist="38100" dir="2700000" algn="tl">
                    <a:srgbClr val="000000">
                      <a:alpha val="43137"/>
                    </a:srgbClr>
                  </a:outerShdw>
                </a:effectLst>
              </a:rPr>
              <a:t>Χώρες της </a:t>
            </a:r>
            <a:r>
              <a:rPr lang="el-GR" sz="2400" b="1" dirty="0" smtClean="0">
                <a:effectLst>
                  <a:outerShdw blurRad="38100" dist="38100" dir="2700000" algn="tl">
                    <a:srgbClr val="000000">
                      <a:alpha val="43137"/>
                    </a:srgbClr>
                  </a:outerShdw>
                </a:effectLst>
              </a:rPr>
              <a:t>Δυτικής Ευρώπης</a:t>
            </a:r>
            <a:r>
              <a:rPr lang="el-GR" sz="2400" dirty="0" smtClean="0"/>
              <a:t>             </a:t>
            </a:r>
            <a:r>
              <a:rPr lang="el-GR" dirty="0" smtClean="0"/>
              <a:t>(π.χ. Ηνωμένο Βασίλειο, Γερμανία, Δανία) </a:t>
            </a:r>
            <a:endParaRPr lang="el-GR" b="1" dirty="0" smtClean="0">
              <a:effectLst>
                <a:outerShdw blurRad="38100" dist="38100" dir="2700000" algn="tl">
                  <a:srgbClr val="000000">
                    <a:alpha val="43137"/>
                  </a:srgbClr>
                </a:outerShdw>
              </a:effectLst>
            </a:endParaRPr>
          </a:p>
          <a:p>
            <a:pPr>
              <a:buFontTx/>
              <a:buChar char="-"/>
            </a:pPr>
            <a:endParaRPr lang="el-GR" dirty="0" smtClean="0">
              <a:effectLst>
                <a:outerShdw blurRad="38100" dist="38100" dir="2700000" algn="tl">
                  <a:srgbClr val="000000">
                    <a:alpha val="43137"/>
                  </a:srgbClr>
                </a:outerShdw>
              </a:effectLst>
            </a:endParaRPr>
          </a:p>
          <a:p>
            <a:pPr>
              <a:buFontTx/>
              <a:buChar char="-"/>
            </a:pPr>
            <a:r>
              <a:rPr lang="el-GR" sz="2400" b="1" dirty="0" smtClean="0">
                <a:effectLst>
                  <a:outerShdw blurRad="38100" dist="38100" dir="2700000" algn="tl">
                    <a:srgbClr val="000000">
                      <a:alpha val="43137"/>
                    </a:srgbClr>
                  </a:outerShdw>
                </a:effectLst>
              </a:rPr>
              <a:t>Βόρεια Αμερική</a:t>
            </a:r>
          </a:p>
          <a:p>
            <a:pPr>
              <a:buFontTx/>
              <a:buChar char="-"/>
            </a:pPr>
            <a:endParaRPr lang="el-GR" dirty="0" smtClean="0">
              <a:effectLst>
                <a:outerShdw blurRad="38100" dist="38100" dir="2700000" algn="tl">
                  <a:srgbClr val="000000">
                    <a:alpha val="43137"/>
                  </a:srgbClr>
                </a:outerShdw>
              </a:effectLst>
            </a:endParaRPr>
          </a:p>
          <a:p>
            <a:pPr>
              <a:buFontTx/>
              <a:buChar char="-"/>
            </a:pPr>
            <a:endParaRPr lang="el-GR" dirty="0" smtClean="0">
              <a:effectLst>
                <a:outerShdw blurRad="38100" dist="38100" dir="2700000" algn="tl">
                  <a:srgbClr val="000000">
                    <a:alpha val="43137"/>
                  </a:srgbClr>
                </a:outerShdw>
              </a:effectLst>
            </a:endParaRPr>
          </a:p>
          <a:p>
            <a:pPr>
              <a:buFontTx/>
              <a:buChar char="-"/>
            </a:pPr>
            <a:r>
              <a:rPr lang="el-GR" dirty="0" smtClean="0">
                <a:effectLst>
                  <a:outerShdw blurRad="38100" dist="38100" dir="2700000" algn="tl">
                    <a:srgbClr val="000000">
                      <a:alpha val="43137"/>
                    </a:srgbClr>
                  </a:outerShdw>
                </a:effectLst>
              </a:rPr>
              <a:t>Στην  </a:t>
            </a:r>
            <a:r>
              <a:rPr lang="el-GR" sz="2400" b="1" dirty="0" smtClean="0">
                <a:effectLst>
                  <a:outerShdw blurRad="38100" dist="38100" dir="2700000" algn="tl">
                    <a:srgbClr val="000000">
                      <a:alpha val="43137"/>
                    </a:srgbClr>
                  </a:outerShdw>
                </a:effectLst>
              </a:rPr>
              <a:t>Ελλάδα</a:t>
            </a:r>
            <a:r>
              <a:rPr lang="el-GR" dirty="0" smtClean="0">
                <a:effectLst>
                  <a:outerShdw blurRad="38100" dist="38100" dir="2700000" algn="tl">
                    <a:srgbClr val="000000">
                      <a:alpha val="43137"/>
                    </a:srgbClr>
                  </a:outerShdw>
                </a:effectLst>
              </a:rPr>
              <a:t>:</a:t>
            </a:r>
          </a:p>
          <a:p>
            <a:endParaRPr lang="el-GR" sz="2000" dirty="0" smtClean="0">
              <a:effectLst>
                <a:outerShdw blurRad="38100" dist="38100" dir="2700000" algn="tl">
                  <a:srgbClr val="000000">
                    <a:alpha val="43137"/>
                  </a:srgbClr>
                </a:outerShdw>
              </a:effectLst>
            </a:endParaRPr>
          </a:p>
          <a:p>
            <a:r>
              <a:rPr lang="el-GR" sz="2000" dirty="0" smtClean="0">
                <a:effectLst>
                  <a:outerShdw blurRad="38100" dist="38100" dir="2700000" algn="tl">
                    <a:srgbClr val="000000">
                      <a:alpha val="43137"/>
                    </a:srgbClr>
                  </a:outerShdw>
                </a:effectLst>
              </a:rPr>
              <a:t>Επικρατεί καχυποψία και δυσπιστία μεταξύ γονέων και εκπαιδευτών και η μεταξύ της επικοινωνία είναι επιφανειακή έως ανύπαρκτη ιδιαίτερα για τις μεγαλύτερες βαθμίδες εκπαίδευσης (Δ/</a:t>
            </a:r>
            <a:r>
              <a:rPr lang="el-GR" sz="2000" dirty="0" err="1" smtClean="0">
                <a:effectLst>
                  <a:outerShdw blurRad="38100" dist="38100" dir="2700000" algn="tl">
                    <a:srgbClr val="000000">
                      <a:alpha val="43137"/>
                    </a:srgbClr>
                  </a:outerShdw>
                </a:effectLst>
              </a:rPr>
              <a:t>θμι</a:t>
            </a:r>
            <a:r>
              <a:rPr lang="el-GR" sz="2000" dirty="0" smtClean="0">
                <a:effectLst>
                  <a:outerShdw blurRad="38100" dist="38100" dir="2700000" algn="tl">
                    <a:srgbClr val="000000">
                      <a:alpha val="43137"/>
                    </a:srgbClr>
                  </a:outerShdw>
                </a:effectLst>
              </a:rPr>
              <a:t>α Εκπ/ση)</a:t>
            </a:r>
          </a:p>
          <a:p>
            <a:endParaRPr lang="el-GR" dirty="0" smtClean="0"/>
          </a:p>
          <a:p>
            <a:endParaRPr lang="el-GR" dirty="0" smtClean="0"/>
          </a:p>
          <a:p>
            <a:endParaRPr lang="el-GR" dirty="0" smtClean="0"/>
          </a:p>
          <a:p>
            <a:endParaRPr lang="el-GR" dirty="0" smtClean="0"/>
          </a:p>
          <a:p>
            <a:pPr lvl="2" algn="ctr"/>
            <a:r>
              <a:rPr lang="el-GR" sz="1600" dirty="0" err="1" smtClean="0"/>
              <a:t>Γκότοβος</a:t>
            </a:r>
            <a:r>
              <a:rPr lang="el-GR" sz="1600" dirty="0" smtClean="0"/>
              <a:t>, </a:t>
            </a:r>
            <a:r>
              <a:rPr lang="el-GR" sz="1600" dirty="0" err="1" smtClean="0"/>
              <a:t>Μπρούζος</a:t>
            </a:r>
            <a:r>
              <a:rPr lang="el-GR" sz="1600" dirty="0" smtClean="0"/>
              <a:t>, Φρειδερίκου &amp; </a:t>
            </a:r>
            <a:r>
              <a:rPr lang="el-GR" sz="1400" dirty="0" err="1" smtClean="0"/>
              <a:t>Φολερού</a:t>
            </a:r>
            <a:r>
              <a:rPr lang="el-GR" sz="1400" dirty="0" smtClean="0"/>
              <a:t>-</a:t>
            </a:r>
            <a:r>
              <a:rPr lang="el-GR" sz="1400" dirty="0" err="1" smtClean="0"/>
              <a:t>Τσερούλη</a:t>
            </a:r>
            <a:r>
              <a:rPr lang="el-GR" sz="1400" dirty="0" smtClean="0"/>
              <a:t> </a:t>
            </a:r>
            <a:r>
              <a:rPr lang="el-GR" sz="1400" dirty="0" smtClean="0">
                <a:latin typeface="Arial"/>
                <a:cs typeface="Arial"/>
              </a:rPr>
              <a:t>≈ 1990</a:t>
            </a:r>
            <a:endParaRPr lang="el-GR"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0" y="-24"/>
            <a:ext cx="9144000" cy="654032"/>
          </a:xfrm>
          <a:solidFill>
            <a:schemeClr val="tx2"/>
          </a:solidFill>
        </p:spPr>
        <p:txBody>
          <a:bodyPr/>
          <a:lstStyle/>
          <a:p>
            <a:r>
              <a:rPr lang="el-GR" sz="2400" dirty="0" smtClean="0">
                <a:solidFill>
                  <a:schemeClr val="bg1"/>
                </a:solidFill>
                <a:effectLst>
                  <a:outerShdw blurRad="38100" dist="38100" dir="2700000" algn="tl">
                    <a:srgbClr val="000000">
                      <a:alpha val="43137"/>
                    </a:srgbClr>
                  </a:outerShdw>
                </a:effectLst>
              </a:rPr>
              <a:t>Εφαρμογή / 2</a:t>
            </a:r>
            <a:endParaRPr lang="el-GR" sz="4000" dirty="0">
              <a:solidFill>
                <a:schemeClr val="bg1"/>
              </a:solidFill>
              <a:effectLst>
                <a:outerShdw blurRad="38100" dist="38100" dir="2700000" algn="tl">
                  <a:srgbClr val="000000">
                    <a:alpha val="43137"/>
                  </a:srgbClr>
                </a:outerShdw>
              </a:effectLst>
            </a:endParaRPr>
          </a:p>
        </p:txBody>
      </p:sp>
      <p:pic>
        <p:nvPicPr>
          <p:cNvPr id="3" name="2 - Εικόνα" descr="gon-sxol.jpg"/>
          <p:cNvPicPr>
            <a:picLocks noChangeAspect="1"/>
          </p:cNvPicPr>
          <p:nvPr/>
        </p:nvPicPr>
        <p:blipFill>
          <a:blip r:embed="rId2"/>
          <a:stretch>
            <a:fillRect/>
          </a:stretch>
        </p:blipFill>
        <p:spPr>
          <a:xfrm>
            <a:off x="0" y="642918"/>
            <a:ext cx="4310075" cy="2752731"/>
          </a:xfrm>
          <a:prstGeom prst="rect">
            <a:avLst/>
          </a:prstGeom>
        </p:spPr>
      </p:pic>
      <p:sp>
        <p:nvSpPr>
          <p:cNvPr id="5" name="4 - TextBox"/>
          <p:cNvSpPr txBox="1"/>
          <p:nvPr/>
        </p:nvSpPr>
        <p:spPr>
          <a:xfrm>
            <a:off x="3643306" y="870782"/>
            <a:ext cx="5357850" cy="5201424"/>
          </a:xfrm>
          <a:prstGeom prst="rect">
            <a:avLst/>
          </a:prstGeom>
          <a:solidFill>
            <a:schemeClr val="bg1">
              <a:lumMod val="95000"/>
            </a:schemeClr>
          </a:solidFill>
          <a:effectLst>
            <a:outerShdw blurRad="457200" dist="50800" dir="5400000" algn="ctr" rotWithShape="0">
              <a:srgbClr val="000000">
                <a:alpha val="43137"/>
              </a:srgbClr>
            </a:outerShdw>
          </a:effectLst>
        </p:spPr>
        <p:txBody>
          <a:bodyPr wrap="square" rtlCol="0">
            <a:spAutoFit/>
          </a:bodyPr>
          <a:lstStyle/>
          <a:p>
            <a:r>
              <a:rPr lang="el-GR" sz="2400" b="1" dirty="0" smtClean="0">
                <a:effectLst>
                  <a:outerShdw blurRad="38100" dist="38100" dir="2700000" algn="tl">
                    <a:srgbClr val="000000">
                      <a:alpha val="43137"/>
                    </a:srgbClr>
                  </a:outerShdw>
                </a:effectLst>
              </a:rPr>
              <a:t>Ελλάδα</a:t>
            </a:r>
            <a:r>
              <a:rPr lang="el-GR" dirty="0" smtClean="0">
                <a:effectLst>
                  <a:outerShdw blurRad="38100" dist="38100" dir="2700000" algn="tl">
                    <a:srgbClr val="000000">
                      <a:alpha val="43137"/>
                    </a:srgbClr>
                  </a:outerShdw>
                </a:effectLst>
              </a:rPr>
              <a:t>:</a:t>
            </a:r>
          </a:p>
          <a:p>
            <a:endParaRPr lang="el-GR" sz="2000" dirty="0" smtClean="0">
              <a:effectLst>
                <a:outerShdw blurRad="38100" dist="38100" dir="2700000" algn="tl">
                  <a:srgbClr val="000000">
                    <a:alpha val="43137"/>
                  </a:srgbClr>
                </a:outerShdw>
              </a:effectLst>
            </a:endParaRPr>
          </a:p>
          <a:p>
            <a:r>
              <a:rPr lang="el-GR" dirty="0" smtClean="0">
                <a:effectLst>
                  <a:outerShdw blurRad="38100" dist="38100" dir="2700000" algn="tl">
                    <a:srgbClr val="000000">
                      <a:alpha val="43137"/>
                    </a:srgbClr>
                  </a:outerShdw>
                </a:effectLst>
              </a:rPr>
              <a:t>Για πρώτη φορά με το Ν 1566/1985 (Αρθρ.53)  θεσμοθετήθηκε η συμμετοχή η ουσιαστική συμμετοχή τν γονέων και κηδεμόνων στα εκπαιδευτικά δρώμενα</a:t>
            </a:r>
          </a:p>
          <a:p>
            <a:endParaRPr lang="el-GR" dirty="0" smtClean="0">
              <a:effectLst>
                <a:outerShdw blurRad="38100" dist="38100" dir="2700000" algn="tl">
                  <a:srgbClr val="000000">
                    <a:alpha val="43137"/>
                  </a:srgbClr>
                </a:outerShdw>
              </a:effectLst>
            </a:endParaRPr>
          </a:p>
          <a:p>
            <a:pPr>
              <a:buFontTx/>
              <a:buChar char="-"/>
            </a:pPr>
            <a:r>
              <a:rPr lang="el-GR" dirty="0" smtClean="0">
                <a:effectLst>
                  <a:outerShdw blurRad="38100" dist="38100" dir="2700000" algn="tl">
                    <a:srgbClr val="000000">
                      <a:alpha val="43137"/>
                    </a:srgbClr>
                  </a:outerShdw>
                </a:effectLst>
              </a:rPr>
              <a:t>Σύλλογος γονέων &amp; κηδεμόνων σε κάθε σχολείο, Ένωση γονέων στο δήμο / κοινότητα,  Ομοσπονδία γονέων για το νομό, Συνομοσπονδία γονέων για όλη τη χώρα</a:t>
            </a:r>
          </a:p>
          <a:p>
            <a:endParaRPr lang="el-GR" dirty="0" smtClean="0">
              <a:effectLst>
                <a:outerShdw blurRad="38100" dist="38100" dir="2700000" algn="tl">
                  <a:srgbClr val="000000">
                    <a:alpha val="43137"/>
                  </a:srgbClr>
                </a:outerShdw>
              </a:effectLst>
            </a:endParaRPr>
          </a:p>
          <a:p>
            <a:r>
              <a:rPr lang="el-GR" dirty="0" smtClean="0">
                <a:effectLst>
                  <a:outerShdw blurRad="38100" dist="38100" dir="2700000" algn="tl">
                    <a:srgbClr val="000000">
                      <a:alpha val="43137"/>
                    </a:srgbClr>
                  </a:outerShdw>
                </a:effectLst>
              </a:rPr>
              <a:t>- Οι εκπρόσωποι αυτών συμμετέχουν στις Σχολικές Επιτροπές, στα σχολικά συμβούλια, ή νομαρχιακές &amp; επαρχιακές επιτροπές παιδείας  και στο Εθνικό Συμβούλιο Παιδείας που εξετάζονται ή αντιμετωπίζονται διάφορα προβλήματα λειτουργίας του σχολείου (π.χ. οργάνωση βιβλιοθήκης, σεμινάρια για τους γονείς κ.ά.)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2000" fill="hold"/>
                                        <p:tgtEl>
                                          <p:spTgt spid="5"/>
                                        </p:tgtEl>
                                        <p:attrNameLst>
                                          <p:attrName>ppt_w</p:attrName>
                                        </p:attrNameLst>
                                      </p:cBhvr>
                                      <p:tavLst>
                                        <p:tav tm="0">
                                          <p:val>
                                            <p:strVal val="#ppt_w*0.70"/>
                                          </p:val>
                                        </p:tav>
                                        <p:tav tm="100000">
                                          <p:val>
                                            <p:strVal val="#ppt_w"/>
                                          </p:val>
                                        </p:tav>
                                      </p:tavLst>
                                    </p:anim>
                                    <p:anim calcmode="lin" valueType="num">
                                      <p:cBhvr>
                                        <p:cTn id="18" dur="2000" fill="hold"/>
                                        <p:tgtEl>
                                          <p:spTgt spid="5"/>
                                        </p:tgtEl>
                                        <p:attrNameLst>
                                          <p:attrName>ppt_h</p:attrName>
                                        </p:attrNameLst>
                                      </p:cBhvr>
                                      <p:tavLst>
                                        <p:tav tm="0">
                                          <p:val>
                                            <p:strVal val="#ppt_h"/>
                                          </p:val>
                                        </p:tav>
                                        <p:tav tm="100000">
                                          <p:val>
                                            <p:strVal val="#ppt_h"/>
                                          </p:val>
                                        </p:tav>
                                      </p:tavLst>
                                    </p:anim>
                                    <p:animEffect transition="in" filter="fade">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3571868" y="785794"/>
            <a:ext cx="5286412" cy="5909310"/>
          </a:xfrm>
          <a:prstGeom prst="rect">
            <a:avLst/>
          </a:prstGeom>
          <a:solidFill>
            <a:schemeClr val="bg1">
              <a:lumMod val="95000"/>
            </a:schemeClr>
          </a:solidFill>
          <a:effectLst>
            <a:outerShdw blurRad="508000" dist="50800" dir="5400000" algn="ctr" rotWithShape="0">
              <a:srgbClr val="000000">
                <a:alpha val="43137"/>
              </a:srgbClr>
            </a:outerShdw>
          </a:effectLst>
        </p:spPr>
        <p:txBody>
          <a:bodyPr wrap="square">
            <a:spAutoFit/>
          </a:bodyPr>
          <a:lstStyle/>
          <a:p>
            <a:r>
              <a:rPr lang="el-GR" dirty="0" smtClean="0"/>
              <a:t>Π.Δ. 390/90, Π.Δ. 462/91, Π.Δ. /95, Π.Δ. 201/98</a:t>
            </a:r>
          </a:p>
          <a:p>
            <a:endParaRPr lang="el-GR" dirty="0" smtClean="0"/>
          </a:p>
          <a:p>
            <a:pPr>
              <a:buFontTx/>
              <a:buChar char="-"/>
            </a:pPr>
            <a:r>
              <a:rPr lang="el-GR" dirty="0" smtClean="0"/>
              <a:t>Οι γονείς ενημερώνονται κατά τον μήνα Σεπτέμβριο για….</a:t>
            </a:r>
          </a:p>
          <a:p>
            <a:pPr>
              <a:buFontTx/>
              <a:buChar char="-"/>
            </a:pPr>
            <a:r>
              <a:rPr lang="el-GR" dirty="0" smtClean="0"/>
              <a:t>Κάθε εκπαιδευτικός ορίζει ημέρα και ώρα συνεργασίας με τους γονείς μια φορά τη μήνα. Οι γονείς μπορούν να επικοινωνούν με τους γονείς και να ενημερώνονται για τη σχολική εργασία και γενικότερα θέματα αγωγής </a:t>
            </a:r>
          </a:p>
          <a:p>
            <a:pPr>
              <a:buFontTx/>
              <a:buChar char="-"/>
            </a:pPr>
            <a:r>
              <a:rPr lang="el-GR" dirty="0" smtClean="0"/>
              <a:t>Ο εκπαιδευτικός της τάξης καλεί κάθε τρίμηνο τους γονείς της τάξης τους για ενημέρωση για την  πρόοδό τους (ομαδική ενημέρωση)</a:t>
            </a:r>
          </a:p>
          <a:p>
            <a:pPr>
              <a:buFontTx/>
              <a:buChar char="-"/>
            </a:pPr>
            <a:r>
              <a:rPr lang="el-GR" dirty="0" smtClean="0"/>
              <a:t>Το Σχολικό Συμβούλιο διοργανώνει μια φορά το τρίμηνο συγκεντρώσεις γονέων για ενημέρωση για θέματα του σχολείου, να παρακολούθηση προγραμμάτων επιμόρφωσης</a:t>
            </a:r>
          </a:p>
          <a:p>
            <a:pPr>
              <a:buFontTx/>
              <a:buChar char="-"/>
            </a:pPr>
            <a:r>
              <a:rPr lang="el-GR" dirty="0" smtClean="0"/>
              <a:t> Αντιμετώπιση μαθητών με σοβαρές μαθησιακές δυσκολίες &amp; προβλήματα συμπεριφοράς: συνεργασία με ΚΕ.ΣΥ.Υ. Ο γονέας σε είναι δυνατόν να είναι στην τάξη (στην Πρωτοβάθμια Εκπ/ση).</a:t>
            </a:r>
          </a:p>
          <a:p>
            <a:pPr>
              <a:buFontTx/>
              <a:buChar char="-"/>
            </a:pPr>
            <a:endParaRPr lang="el-GR" dirty="0" smtClean="0"/>
          </a:p>
        </p:txBody>
      </p:sp>
      <p:sp>
        <p:nvSpPr>
          <p:cNvPr id="5" name="1 - Τίτλος"/>
          <p:cNvSpPr>
            <a:spLocks noGrp="1"/>
          </p:cNvSpPr>
          <p:nvPr>
            <p:ph type="title"/>
          </p:nvPr>
        </p:nvSpPr>
        <p:spPr>
          <a:xfrm>
            <a:off x="0" y="0"/>
            <a:ext cx="9144000" cy="654032"/>
          </a:xfrm>
          <a:solidFill>
            <a:schemeClr val="tx2"/>
          </a:solidFill>
        </p:spPr>
        <p:txBody>
          <a:bodyPr/>
          <a:lstStyle/>
          <a:p>
            <a:r>
              <a:rPr lang="el-GR" sz="2800" dirty="0" smtClean="0">
                <a:solidFill>
                  <a:schemeClr val="bg1"/>
                </a:solidFill>
                <a:effectLst>
                  <a:outerShdw blurRad="38100" dist="38100" dir="2700000" algn="tl">
                    <a:srgbClr val="000000">
                      <a:alpha val="43137"/>
                    </a:srgbClr>
                  </a:outerShdw>
                </a:effectLst>
              </a:rPr>
              <a:t>Εφαρμογή /3 </a:t>
            </a:r>
            <a:endParaRPr lang="el-GR" sz="4000" dirty="0">
              <a:solidFill>
                <a:schemeClr val="bg1"/>
              </a:solidFill>
              <a:effectLst>
                <a:outerShdw blurRad="38100" dist="38100" dir="2700000" algn="tl">
                  <a:srgbClr val="000000">
                    <a:alpha val="43137"/>
                  </a:srgbClr>
                </a:outerShdw>
              </a:effectLst>
            </a:endParaRPr>
          </a:p>
        </p:txBody>
      </p:sp>
      <p:pic>
        <p:nvPicPr>
          <p:cNvPr id="6" name="5 - Εικόνα" descr="gon-sxol.jpg"/>
          <p:cNvPicPr>
            <a:picLocks noChangeAspect="1"/>
          </p:cNvPicPr>
          <p:nvPr/>
        </p:nvPicPr>
        <p:blipFill>
          <a:blip r:embed="rId2"/>
          <a:stretch>
            <a:fillRect/>
          </a:stretch>
        </p:blipFill>
        <p:spPr>
          <a:xfrm>
            <a:off x="1" y="642918"/>
            <a:ext cx="3643306" cy="275273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2000" fill="hold"/>
                                        <p:tgtEl>
                                          <p:spTgt spid="4"/>
                                        </p:tgtEl>
                                        <p:attrNameLst>
                                          <p:attrName>ppt_w</p:attrName>
                                        </p:attrNameLst>
                                      </p:cBhvr>
                                      <p:tavLst>
                                        <p:tav tm="0">
                                          <p:val>
                                            <p:strVal val="#ppt_w*0.70"/>
                                          </p:val>
                                        </p:tav>
                                        <p:tav tm="100000">
                                          <p:val>
                                            <p:strVal val="#ppt_w"/>
                                          </p:val>
                                        </p:tav>
                                      </p:tavLst>
                                    </p:anim>
                                    <p:anim calcmode="lin" valueType="num">
                                      <p:cBhvr>
                                        <p:cTn id="18" dur="2000" fill="hold"/>
                                        <p:tgtEl>
                                          <p:spTgt spid="4"/>
                                        </p:tgtEl>
                                        <p:attrNameLst>
                                          <p:attrName>ppt_h</p:attrName>
                                        </p:attrNameLst>
                                      </p:cBhvr>
                                      <p:tavLst>
                                        <p:tav tm="0">
                                          <p:val>
                                            <p:strVal val="#ppt_h"/>
                                          </p:val>
                                        </p:tav>
                                        <p:tav tm="100000">
                                          <p:val>
                                            <p:strVal val="#ppt_h"/>
                                          </p:val>
                                        </p:tav>
                                      </p:tavLst>
                                    </p:anim>
                                    <p:animEffect transition="in" filter="fade">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0" y="-24"/>
            <a:ext cx="9144000" cy="654032"/>
          </a:xfrm>
          <a:solidFill>
            <a:schemeClr val="tx2"/>
          </a:solidFill>
        </p:spPr>
        <p:txBody>
          <a:bodyPr>
            <a:normAutofit/>
          </a:bodyPr>
          <a:lstStyle/>
          <a:p>
            <a:r>
              <a:rPr lang="el-GR" sz="2400" dirty="0" smtClean="0">
                <a:solidFill>
                  <a:schemeClr val="bg1"/>
                </a:solidFill>
              </a:rPr>
              <a:t>Μέθοδοι &amp; πρακτικές υλοποίησης και ενίσχυσης της συνεργασίας Σ-Ο</a:t>
            </a:r>
            <a:endParaRPr lang="el-GR" sz="2400" dirty="0">
              <a:solidFill>
                <a:schemeClr val="bg1"/>
              </a:solidFill>
            </a:endParaRPr>
          </a:p>
        </p:txBody>
      </p:sp>
      <p:pic>
        <p:nvPicPr>
          <p:cNvPr id="5" name="4 - Εικόνα" descr="praktikes.jpg"/>
          <p:cNvPicPr>
            <a:picLocks noChangeAspect="1"/>
          </p:cNvPicPr>
          <p:nvPr/>
        </p:nvPicPr>
        <p:blipFill>
          <a:blip r:embed="rId2"/>
          <a:stretch>
            <a:fillRect/>
          </a:stretch>
        </p:blipFill>
        <p:spPr>
          <a:xfrm>
            <a:off x="2000232" y="4357694"/>
            <a:ext cx="1905000" cy="1428750"/>
          </a:xfrm>
          <a:prstGeom prst="rect">
            <a:avLst/>
          </a:prstGeom>
        </p:spPr>
      </p:pic>
      <p:sp>
        <p:nvSpPr>
          <p:cNvPr id="6" name="5 - TextBox"/>
          <p:cNvSpPr txBox="1"/>
          <p:nvPr/>
        </p:nvSpPr>
        <p:spPr>
          <a:xfrm>
            <a:off x="428628" y="928670"/>
            <a:ext cx="3214678" cy="3231654"/>
          </a:xfrm>
          <a:prstGeom prst="rect">
            <a:avLst/>
          </a:prstGeom>
          <a:noFill/>
        </p:spPr>
        <p:txBody>
          <a:bodyPr wrap="square" rtlCol="0">
            <a:spAutoFit/>
          </a:bodyPr>
          <a:lstStyle/>
          <a:p>
            <a:r>
              <a:rPr lang="el-GR" sz="2400" b="1" dirty="0" smtClean="0"/>
              <a:t>Μορφές</a:t>
            </a:r>
            <a:r>
              <a:rPr lang="el-GR" dirty="0" smtClean="0"/>
              <a:t>: </a:t>
            </a:r>
          </a:p>
          <a:p>
            <a:r>
              <a:rPr lang="el-GR" dirty="0" smtClean="0"/>
              <a:t>- </a:t>
            </a:r>
            <a:r>
              <a:rPr lang="el-GR" dirty="0" smtClean="0">
                <a:effectLst>
                  <a:outerShdw blurRad="38100" dist="38100" dir="2700000" algn="tl">
                    <a:srgbClr val="000000">
                      <a:alpha val="43137"/>
                    </a:srgbClr>
                  </a:outerShdw>
                </a:effectLst>
              </a:rPr>
              <a:t>Συγκεντρώσεις γονέων</a:t>
            </a:r>
          </a:p>
          <a:p>
            <a:pPr>
              <a:buFontTx/>
              <a:buChar char="-"/>
            </a:pPr>
            <a:endParaRPr lang="el-GR" dirty="0" smtClean="0">
              <a:effectLst>
                <a:outerShdw blurRad="38100" dist="38100" dir="2700000" algn="tl">
                  <a:srgbClr val="000000">
                    <a:alpha val="43137"/>
                  </a:srgbClr>
                </a:outerShdw>
              </a:effectLst>
            </a:endParaRPr>
          </a:p>
          <a:p>
            <a:pPr>
              <a:buFontTx/>
              <a:buChar char="-"/>
            </a:pPr>
            <a:r>
              <a:rPr lang="el-GR" dirty="0" smtClean="0">
                <a:effectLst>
                  <a:outerShdw blurRad="38100" dist="38100" dir="2700000" algn="tl">
                    <a:srgbClr val="000000">
                      <a:alpha val="43137"/>
                    </a:srgbClr>
                  </a:outerShdw>
                </a:effectLst>
              </a:rPr>
              <a:t>Συναντήσεις με μεμονωμένους γονείς </a:t>
            </a:r>
          </a:p>
          <a:p>
            <a:pPr>
              <a:buFontTx/>
              <a:buChar char="-"/>
            </a:pPr>
            <a:endParaRPr lang="el-GR" dirty="0" smtClean="0">
              <a:effectLst>
                <a:outerShdw blurRad="38100" dist="38100" dir="2700000" algn="tl">
                  <a:srgbClr val="000000">
                    <a:alpha val="43137"/>
                  </a:srgbClr>
                </a:outerShdw>
              </a:effectLst>
            </a:endParaRPr>
          </a:p>
          <a:p>
            <a:pPr>
              <a:buFontTx/>
              <a:buChar char="-"/>
            </a:pPr>
            <a:r>
              <a:rPr lang="el-GR" dirty="0" smtClean="0">
                <a:effectLst>
                  <a:outerShdw blurRad="38100" dist="38100" dir="2700000" algn="tl">
                    <a:srgbClr val="000000">
                      <a:alpha val="43137"/>
                    </a:srgbClr>
                  </a:outerShdw>
                </a:effectLst>
              </a:rPr>
              <a:t>Έγγραφη επικοινωνία</a:t>
            </a:r>
          </a:p>
          <a:p>
            <a:pPr>
              <a:buFontTx/>
              <a:buChar char="-"/>
            </a:pPr>
            <a:endParaRPr lang="el-GR" dirty="0" smtClean="0">
              <a:effectLst>
                <a:outerShdw blurRad="38100" dist="38100" dir="2700000" algn="tl">
                  <a:srgbClr val="000000">
                    <a:alpha val="43137"/>
                  </a:srgbClr>
                </a:outerShdw>
              </a:effectLst>
            </a:endParaRPr>
          </a:p>
          <a:p>
            <a:pPr>
              <a:buFontTx/>
              <a:buChar char="-"/>
            </a:pPr>
            <a:r>
              <a:rPr lang="el-GR" dirty="0" smtClean="0">
                <a:effectLst>
                  <a:outerShdw blurRad="38100" dist="38100" dir="2700000" algn="tl">
                    <a:srgbClr val="000000">
                      <a:alpha val="43137"/>
                    </a:srgbClr>
                  </a:outerShdw>
                </a:effectLst>
              </a:rPr>
              <a:t>Τηλεφωνική επικοινωνία</a:t>
            </a:r>
          </a:p>
          <a:p>
            <a:pPr>
              <a:buFontTx/>
              <a:buChar char="-"/>
            </a:pPr>
            <a:endParaRPr lang="el-GR" dirty="0" smtClean="0">
              <a:effectLst>
                <a:outerShdw blurRad="38100" dist="38100" dir="2700000" algn="tl">
                  <a:srgbClr val="000000">
                    <a:alpha val="43137"/>
                  </a:srgbClr>
                </a:outerShdw>
              </a:effectLst>
            </a:endParaRPr>
          </a:p>
          <a:p>
            <a:pPr>
              <a:buFontTx/>
              <a:buChar char="-"/>
            </a:pPr>
            <a:r>
              <a:rPr lang="el-GR" dirty="0" smtClean="0">
                <a:effectLst>
                  <a:outerShdw blurRad="38100" dist="38100" dir="2700000" algn="tl">
                    <a:srgbClr val="000000">
                      <a:alpha val="43137"/>
                    </a:srgbClr>
                  </a:outerShdw>
                </a:effectLst>
              </a:rPr>
              <a:t>Επισκέψεις στο σπίτι </a:t>
            </a:r>
          </a:p>
        </p:txBody>
      </p:sp>
      <p:sp>
        <p:nvSpPr>
          <p:cNvPr id="7" name="6 - TextBox"/>
          <p:cNvSpPr txBox="1"/>
          <p:nvPr/>
        </p:nvSpPr>
        <p:spPr>
          <a:xfrm>
            <a:off x="3929058" y="857232"/>
            <a:ext cx="5072098" cy="5724644"/>
          </a:xfrm>
          <a:prstGeom prst="rect">
            <a:avLst/>
          </a:prstGeom>
          <a:noFill/>
        </p:spPr>
        <p:txBody>
          <a:bodyPr wrap="square" rtlCol="0">
            <a:spAutoFit/>
          </a:bodyPr>
          <a:lstStyle/>
          <a:p>
            <a:r>
              <a:rPr lang="el-GR" sz="2400" b="1" dirty="0" smtClean="0"/>
              <a:t>Μερικές προϋποθέσεις</a:t>
            </a:r>
            <a:r>
              <a:rPr lang="el-GR" dirty="0" smtClean="0"/>
              <a:t>: </a:t>
            </a:r>
          </a:p>
          <a:p>
            <a:pPr>
              <a:buFontTx/>
              <a:buChar char="-"/>
            </a:pPr>
            <a:r>
              <a:rPr lang="el-GR" dirty="0" smtClean="0"/>
              <a:t>Συγκεντρώσεις με τους γονείς </a:t>
            </a:r>
            <a:r>
              <a:rPr lang="el-GR" b="1" dirty="0" smtClean="0"/>
              <a:t>μιας </a:t>
            </a:r>
            <a:r>
              <a:rPr lang="el-GR" dirty="0" smtClean="0"/>
              <a:t>τάξης</a:t>
            </a:r>
          </a:p>
          <a:p>
            <a:pPr>
              <a:buFontTx/>
              <a:buChar char="-"/>
            </a:pPr>
            <a:r>
              <a:rPr lang="el-GR" dirty="0" smtClean="0"/>
              <a:t> Ομάδες ακροατηρίου </a:t>
            </a:r>
            <a:r>
              <a:rPr lang="el-GR" b="1" dirty="0" smtClean="0"/>
              <a:t>15</a:t>
            </a:r>
            <a:r>
              <a:rPr lang="el-GR" dirty="0" smtClean="0"/>
              <a:t> ατόμων</a:t>
            </a:r>
          </a:p>
          <a:p>
            <a:pPr>
              <a:buFontTx/>
              <a:buChar char="-"/>
            </a:pPr>
            <a:r>
              <a:rPr lang="el-GR" dirty="0" smtClean="0"/>
              <a:t>Συναντήσεις με τους γονείς της </a:t>
            </a:r>
            <a:r>
              <a:rPr lang="el-GR" b="1" dirty="0" err="1" smtClean="0"/>
              <a:t>Α</a:t>
            </a:r>
            <a:r>
              <a:rPr lang="el-GR" dirty="0" err="1" smtClean="0"/>
              <a:t>΄τάξης</a:t>
            </a:r>
            <a:r>
              <a:rPr lang="el-GR" dirty="0" smtClean="0"/>
              <a:t> (κάθε φορά)</a:t>
            </a:r>
          </a:p>
          <a:p>
            <a:pPr>
              <a:buFontTx/>
              <a:buChar char="-"/>
            </a:pPr>
            <a:r>
              <a:rPr lang="el-GR" dirty="0" smtClean="0"/>
              <a:t>Βασικές πληροφορίες για το </a:t>
            </a:r>
            <a:r>
              <a:rPr lang="el-GR" b="1" dirty="0" smtClean="0"/>
              <a:t>κάθε</a:t>
            </a:r>
            <a:r>
              <a:rPr lang="el-GR" dirty="0" smtClean="0"/>
              <a:t> </a:t>
            </a:r>
            <a:r>
              <a:rPr lang="el-GR" b="1" dirty="0" smtClean="0"/>
              <a:t>μάθημα</a:t>
            </a:r>
            <a:r>
              <a:rPr lang="el-GR" dirty="0" smtClean="0"/>
              <a:t> από κάθε εκπαιδευτικό </a:t>
            </a:r>
          </a:p>
          <a:p>
            <a:pPr>
              <a:buFontTx/>
              <a:buChar char="-"/>
            </a:pPr>
            <a:r>
              <a:rPr lang="el-GR" dirty="0" smtClean="0"/>
              <a:t>Διαμόρφωση κοινής αγωγής </a:t>
            </a:r>
          </a:p>
          <a:p>
            <a:pPr>
              <a:buFontTx/>
              <a:buChar char="-"/>
            </a:pPr>
            <a:r>
              <a:rPr lang="el-GR" dirty="0" smtClean="0"/>
              <a:t> Επικοινωνία του εκπαιδευτικού </a:t>
            </a:r>
            <a:r>
              <a:rPr lang="el-GR" b="1" dirty="0" smtClean="0"/>
              <a:t>με μεμονωμένους γονείς </a:t>
            </a:r>
          </a:p>
          <a:p>
            <a:pPr>
              <a:buFontTx/>
              <a:buChar char="-"/>
            </a:pPr>
            <a:r>
              <a:rPr lang="el-GR" dirty="0" smtClean="0"/>
              <a:t>Επιλογή </a:t>
            </a:r>
            <a:r>
              <a:rPr lang="el-GR" b="1" dirty="0" smtClean="0"/>
              <a:t>ελκυστικών θεμάτων </a:t>
            </a:r>
            <a:r>
              <a:rPr lang="el-GR" dirty="0" smtClean="0"/>
              <a:t>για άλλες συναντήσεις (π.χ. μέθοδοι μελέτης, επαγγελματικός προσανατολισμός, κ.ά.)</a:t>
            </a:r>
          </a:p>
          <a:p>
            <a:pPr>
              <a:buFontTx/>
              <a:buChar char="-"/>
            </a:pPr>
            <a:r>
              <a:rPr lang="el-GR" b="1" dirty="0" smtClean="0"/>
              <a:t>Αποφάσεις από κοινού </a:t>
            </a:r>
            <a:r>
              <a:rPr lang="el-GR" dirty="0" smtClean="0"/>
              <a:t>για τα θέματα των συναντήσεων </a:t>
            </a:r>
          </a:p>
          <a:p>
            <a:pPr>
              <a:buFontTx/>
              <a:buChar char="-"/>
            </a:pPr>
            <a:r>
              <a:rPr lang="el-GR" dirty="0" smtClean="0"/>
              <a:t>Δημιουργία ευνοϊκών εξωτερικών συνθηκών  και συναντήσεις και </a:t>
            </a:r>
            <a:r>
              <a:rPr lang="el-GR" b="1" dirty="0" smtClean="0"/>
              <a:t>έξω</a:t>
            </a:r>
            <a:r>
              <a:rPr lang="el-GR" dirty="0" smtClean="0"/>
              <a:t> από το σχολείο (π.χ. κατάστημα/κέντρο)</a:t>
            </a:r>
          </a:p>
          <a:p>
            <a:pPr>
              <a:buFontTx/>
              <a:buChar char="-"/>
            </a:pPr>
            <a:r>
              <a:rPr lang="el-GR" dirty="0" smtClean="0"/>
              <a:t>Δημιουργία χώρου συναντήσεων με τους γονείς </a:t>
            </a:r>
            <a:r>
              <a:rPr lang="el-GR" b="1" dirty="0" smtClean="0"/>
              <a:t>μέσα</a:t>
            </a:r>
            <a:r>
              <a:rPr lang="el-GR" dirty="0" smtClean="0"/>
              <a:t> στο σχολείο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0.7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Effect transition="in" filter="fade">
                                      <p:cBhvr>
                                        <p:cTn id="9" dur="2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ox(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2000" fill="hold"/>
                                        <p:tgtEl>
                                          <p:spTgt spid="7"/>
                                        </p:tgtEl>
                                        <p:attrNameLst>
                                          <p:attrName>ppt_w</p:attrName>
                                        </p:attrNameLst>
                                      </p:cBhvr>
                                      <p:tavLst>
                                        <p:tav tm="0">
                                          <p:val>
                                            <p:strVal val="#ppt_w*0.70"/>
                                          </p:val>
                                        </p:tav>
                                        <p:tav tm="100000">
                                          <p:val>
                                            <p:strVal val="#ppt_w"/>
                                          </p:val>
                                        </p:tav>
                                      </p:tavLst>
                                    </p:anim>
                                    <p:anim calcmode="lin" valueType="num">
                                      <p:cBhvr>
                                        <p:cTn id="20" dur="2000" fill="hold"/>
                                        <p:tgtEl>
                                          <p:spTgt spid="7"/>
                                        </p:tgtEl>
                                        <p:attrNameLst>
                                          <p:attrName>ppt_h</p:attrName>
                                        </p:attrNameLst>
                                      </p:cBhvr>
                                      <p:tavLst>
                                        <p:tav tm="0">
                                          <p:val>
                                            <p:strVal val="#ppt_h"/>
                                          </p:val>
                                        </p:tav>
                                        <p:tav tm="100000">
                                          <p:val>
                                            <p:strVal val="#ppt_h"/>
                                          </p:val>
                                        </p:tav>
                                      </p:tavLst>
                                    </p:anim>
                                    <p:animEffect transition="in" filter="fade">
                                      <p:cBhvr>
                                        <p:cTn id="2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0" y="-24"/>
            <a:ext cx="9144000" cy="1143008"/>
          </a:xfrm>
          <a:solidFill>
            <a:schemeClr val="tx2"/>
          </a:solidFill>
        </p:spPr>
        <p:txBody>
          <a:bodyPr>
            <a:normAutofit fontScale="90000"/>
          </a:bodyPr>
          <a:lstStyle/>
          <a:p>
            <a:r>
              <a:rPr lang="el-GR" sz="2400" dirty="0" smtClean="0">
                <a:solidFill>
                  <a:schemeClr val="bg1"/>
                </a:solidFill>
              </a:rPr>
              <a:t/>
            </a:r>
            <a:br>
              <a:rPr lang="el-GR" sz="2400" dirty="0" smtClean="0">
                <a:solidFill>
                  <a:schemeClr val="bg1"/>
                </a:solidFill>
              </a:rPr>
            </a:br>
            <a:r>
              <a:rPr lang="el-GR" sz="2400" b="1" dirty="0" smtClean="0">
                <a:solidFill>
                  <a:schemeClr val="bg1"/>
                </a:solidFill>
              </a:rPr>
              <a:t>Αξιολόγηση πρακτικών στο πλαίσιο του προγράμματος </a:t>
            </a:r>
            <a:br>
              <a:rPr lang="el-GR" sz="2400" b="1" dirty="0" smtClean="0">
                <a:solidFill>
                  <a:schemeClr val="bg1"/>
                </a:solidFill>
              </a:rPr>
            </a:br>
            <a:endParaRPr lang="el-GR" sz="2400" b="1" dirty="0">
              <a:solidFill>
                <a:schemeClr val="bg1"/>
              </a:solidFill>
            </a:endParaRPr>
          </a:p>
        </p:txBody>
      </p:sp>
      <p:pic>
        <p:nvPicPr>
          <p:cNvPr id="5" name="4 - Εικόνα" descr="evaluation[1].gif"/>
          <p:cNvPicPr>
            <a:picLocks noChangeAspect="1"/>
          </p:cNvPicPr>
          <p:nvPr/>
        </p:nvPicPr>
        <p:blipFill>
          <a:blip r:embed="rId2"/>
          <a:stretch>
            <a:fillRect/>
          </a:stretch>
        </p:blipFill>
        <p:spPr>
          <a:xfrm>
            <a:off x="1219200" y="1171593"/>
            <a:ext cx="6705600" cy="4829175"/>
          </a:xfrm>
          <a:prstGeom prst="rect">
            <a:avLst/>
          </a:prstGeom>
        </p:spPr>
      </p:pic>
      <p:sp>
        <p:nvSpPr>
          <p:cNvPr id="7" name="6 - TextBox"/>
          <p:cNvSpPr txBox="1"/>
          <p:nvPr/>
        </p:nvSpPr>
        <p:spPr>
          <a:xfrm>
            <a:off x="1142976" y="1285860"/>
            <a:ext cx="6786610" cy="5078313"/>
          </a:xfrm>
          <a:prstGeom prst="rect">
            <a:avLst/>
          </a:prstGeom>
          <a:solidFill>
            <a:schemeClr val="bg1">
              <a:lumMod val="95000"/>
            </a:schemeClr>
          </a:solidFill>
        </p:spPr>
        <p:txBody>
          <a:bodyPr wrap="square" rtlCol="0">
            <a:spAutoFit/>
          </a:bodyPr>
          <a:lstStyle/>
          <a:p>
            <a:pPr algn="ctr"/>
            <a:endParaRPr lang="el-GR" dirty="0" smtClean="0"/>
          </a:p>
          <a:p>
            <a:pPr algn="ctr"/>
            <a:endParaRPr lang="el-GR" dirty="0" smtClean="0"/>
          </a:p>
          <a:p>
            <a:pPr algn="ctr"/>
            <a:endParaRPr lang="el-GR" dirty="0" smtClean="0"/>
          </a:p>
          <a:p>
            <a:pPr algn="ctr">
              <a:buFont typeface="Wingdings" pitchFamily="2" charset="2"/>
              <a:buChar char="ü"/>
            </a:pPr>
            <a:r>
              <a:rPr lang="el-GR" b="1" dirty="0" smtClean="0">
                <a:effectLst>
                  <a:outerShdw blurRad="38100" dist="38100" dir="2700000" algn="tl">
                    <a:srgbClr val="000000">
                      <a:alpha val="43137"/>
                    </a:srgbClr>
                  </a:outerShdw>
                </a:effectLst>
              </a:rPr>
              <a:t>Παρουσίαση της αξιολόγησης πρακτικών μέσω ερωτηματολογίων</a:t>
            </a:r>
          </a:p>
          <a:p>
            <a:pPr algn="ctr"/>
            <a:endParaRPr lang="el-GR" b="1" dirty="0" smtClean="0">
              <a:effectLst>
                <a:outerShdw blurRad="38100" dist="38100" dir="2700000" algn="tl">
                  <a:srgbClr val="000000">
                    <a:alpha val="43137"/>
                  </a:srgbClr>
                </a:outerShdw>
              </a:effectLst>
            </a:endParaRPr>
          </a:p>
          <a:p>
            <a:pPr algn="ctr"/>
            <a:endParaRPr lang="el-GR" b="1" dirty="0" smtClean="0">
              <a:effectLst>
                <a:outerShdw blurRad="38100" dist="38100" dir="2700000" algn="tl">
                  <a:srgbClr val="000000">
                    <a:alpha val="43137"/>
                  </a:srgbClr>
                </a:outerShdw>
              </a:effectLst>
            </a:endParaRPr>
          </a:p>
          <a:p>
            <a:pPr algn="ctr">
              <a:buFont typeface="Wingdings" pitchFamily="2" charset="2"/>
              <a:buChar char="ü"/>
            </a:pPr>
            <a:r>
              <a:rPr lang="el-GR" b="1" dirty="0" smtClean="0">
                <a:effectLst>
                  <a:outerShdw blurRad="38100" dist="38100" dir="2700000" algn="tl">
                    <a:srgbClr val="000000">
                      <a:alpha val="43137"/>
                    </a:srgbClr>
                  </a:outerShdw>
                </a:effectLst>
              </a:rPr>
              <a:t>Παρουσίαση αποτελεσμάτων</a:t>
            </a:r>
          </a:p>
          <a:p>
            <a:pPr algn="ctr"/>
            <a:endParaRPr lang="el-GR" b="1" dirty="0" smtClean="0">
              <a:effectLst>
                <a:outerShdw blurRad="38100" dist="38100" dir="2700000" algn="tl">
                  <a:srgbClr val="000000">
                    <a:alpha val="43137"/>
                  </a:srgbClr>
                </a:outerShdw>
              </a:effectLst>
            </a:endParaRPr>
          </a:p>
          <a:p>
            <a:pPr algn="ctr"/>
            <a:endParaRPr lang="el-GR" b="1" dirty="0" smtClean="0">
              <a:effectLst>
                <a:outerShdw blurRad="38100" dist="38100" dir="2700000" algn="tl">
                  <a:srgbClr val="000000">
                    <a:alpha val="43137"/>
                  </a:srgbClr>
                </a:outerShdw>
              </a:effectLst>
            </a:endParaRPr>
          </a:p>
          <a:p>
            <a:pPr algn="ctr"/>
            <a:endParaRPr lang="el-GR" b="1" dirty="0" smtClean="0">
              <a:effectLst>
                <a:outerShdw blurRad="38100" dist="38100" dir="2700000" algn="tl">
                  <a:srgbClr val="000000">
                    <a:alpha val="43137"/>
                  </a:srgbClr>
                </a:outerShdw>
              </a:effectLst>
            </a:endParaRPr>
          </a:p>
          <a:p>
            <a:pPr algn="ctr">
              <a:buFont typeface="Wingdings" pitchFamily="2" charset="2"/>
              <a:buChar char="ü"/>
            </a:pPr>
            <a:r>
              <a:rPr lang="el-GR" b="1" dirty="0" smtClean="0">
                <a:effectLst>
                  <a:outerShdw blurRad="38100" dist="38100" dir="2700000" algn="tl">
                    <a:srgbClr val="000000">
                      <a:alpha val="43137"/>
                    </a:srgbClr>
                  </a:outerShdw>
                </a:effectLst>
              </a:rPr>
              <a:t>Ανατροφοδότηση </a:t>
            </a:r>
          </a:p>
          <a:p>
            <a:pPr algn="ctr"/>
            <a:endParaRPr lang="el-GR" b="1" dirty="0" smtClean="0">
              <a:effectLst>
                <a:outerShdw blurRad="38100" dist="38100" dir="2700000" algn="tl">
                  <a:srgbClr val="000000">
                    <a:alpha val="43137"/>
                  </a:srgbClr>
                </a:outerShdw>
              </a:effectLst>
            </a:endParaRPr>
          </a:p>
          <a:p>
            <a:pPr algn="ctr">
              <a:buFont typeface="Wingdings" pitchFamily="2" charset="2"/>
              <a:buChar char="ü"/>
            </a:pPr>
            <a:r>
              <a:rPr lang="el-GR" b="1" dirty="0" smtClean="0">
                <a:effectLst>
                  <a:outerShdw blurRad="38100" dist="38100" dir="2700000" algn="tl">
                    <a:srgbClr val="000000">
                      <a:alpha val="43137"/>
                    </a:srgbClr>
                  </a:outerShdw>
                </a:effectLst>
              </a:rPr>
              <a:t>Ανατροφοδότηση μετά την παρακολούθηση του προγράμματος </a:t>
            </a:r>
          </a:p>
          <a:p>
            <a:pPr algn="ctr"/>
            <a:r>
              <a:rPr lang="el-GR" b="1" dirty="0" smtClean="0">
                <a:effectLst>
                  <a:outerShdw blurRad="38100" dist="38100" dir="2700000" algn="tl">
                    <a:srgbClr val="000000">
                      <a:alpha val="43137"/>
                    </a:srgbClr>
                  </a:outerShdw>
                </a:effectLst>
              </a:rPr>
              <a:t>(</a:t>
            </a:r>
            <a:r>
              <a:rPr lang="en-US" b="1" dirty="0" smtClean="0">
                <a:effectLst>
                  <a:outerShdw blurRad="38100" dist="38100" dir="2700000" algn="tl">
                    <a:srgbClr val="000000">
                      <a:alpha val="43137"/>
                    </a:srgbClr>
                  </a:outerShdw>
                </a:effectLst>
              </a:rPr>
              <a:t>after study visit)</a:t>
            </a:r>
            <a:endParaRPr lang="el-GR" b="1" dirty="0" smtClean="0">
              <a:effectLst>
                <a:outerShdw blurRad="38100" dist="38100" dir="2700000" algn="tl">
                  <a:srgbClr val="000000">
                    <a:alpha val="43137"/>
                  </a:srgbClr>
                </a:outerShdw>
              </a:effectLst>
            </a:endParaRPr>
          </a:p>
          <a:p>
            <a:pPr algn="ctr"/>
            <a:endParaRPr lang="el-GR" dirty="0" smtClean="0"/>
          </a:p>
          <a:p>
            <a:pPr algn="ctr"/>
            <a:endParaRPr lang="el-GR" dirty="0" smtClean="0"/>
          </a:p>
          <a:p>
            <a:pPr algn="ctr"/>
            <a:endParaRPr lang="el-GR" dirty="0" smtClean="0"/>
          </a:p>
          <a:p>
            <a:pPr algn="ct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0.7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Effect transition="in" filter="fade">
                                      <p:cBhvr>
                                        <p:cTn id="9" dur="2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2000" fill="hold"/>
                                        <p:tgtEl>
                                          <p:spTgt spid="7"/>
                                        </p:tgtEl>
                                        <p:attrNameLst>
                                          <p:attrName>ppt_w</p:attrName>
                                        </p:attrNameLst>
                                      </p:cBhvr>
                                      <p:tavLst>
                                        <p:tav tm="0">
                                          <p:val>
                                            <p:strVal val="#ppt_w*0.70"/>
                                          </p:val>
                                        </p:tav>
                                        <p:tav tm="100000">
                                          <p:val>
                                            <p:strVal val="#ppt_w"/>
                                          </p:val>
                                        </p:tav>
                                      </p:tavLst>
                                    </p:anim>
                                    <p:anim calcmode="lin" valueType="num">
                                      <p:cBhvr>
                                        <p:cTn id="20" dur="2000" fill="hold"/>
                                        <p:tgtEl>
                                          <p:spTgt spid="7"/>
                                        </p:tgtEl>
                                        <p:attrNameLst>
                                          <p:attrName>ppt_h</p:attrName>
                                        </p:attrNameLst>
                                      </p:cBhvr>
                                      <p:tavLst>
                                        <p:tav tm="0">
                                          <p:val>
                                            <p:strVal val="#ppt_h"/>
                                          </p:val>
                                        </p:tav>
                                        <p:tav tm="100000">
                                          <p:val>
                                            <p:strVal val="#ppt_h"/>
                                          </p:val>
                                        </p:tav>
                                      </p:tavLst>
                                    </p:anim>
                                    <p:animEffect transition="in" filter="fade">
                                      <p:cBhvr>
                                        <p:cTn id="2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866</Words>
  <Application>Microsoft Office PowerPoint</Application>
  <PresentationFormat>Προβολή στην οθόνη (4:3)</PresentationFormat>
  <Paragraphs>136</Paragraphs>
  <Slides>10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Σχέσεις  Οικογενειακού – Σχολικού περιβάλλοντος </vt:lpstr>
      <vt:lpstr>Διαφάνεια 2</vt:lpstr>
      <vt:lpstr>Eξι τύποι γονεϊκής εμπλοκής (Epstein, 2001)</vt:lpstr>
      <vt:lpstr>Eξι τύποι γονεϊκής εμπλοκής (Epstein, 2001)</vt:lpstr>
      <vt:lpstr>Εφαρμογή/ 1</vt:lpstr>
      <vt:lpstr>Εφαρμογή / 2</vt:lpstr>
      <vt:lpstr>Εφαρμογή /3 </vt:lpstr>
      <vt:lpstr>Μέθοδοι &amp; πρακτικές υλοποίησης και ενίσχυσης της συνεργασίας Σ-Ο</vt:lpstr>
      <vt:lpstr> Αξιολόγηση πρακτικών στο πλαίσιο του προγράμματος  </vt:lpstr>
      <vt:lpstr> Family Engagement.com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ΑΡΓΥΡΩ</dc:creator>
  <cp:lastModifiedBy>ΑΡΓΥΡΩ</cp:lastModifiedBy>
  <cp:revision>35</cp:revision>
  <dcterms:created xsi:type="dcterms:W3CDTF">2019-02-27T20:31:39Z</dcterms:created>
  <dcterms:modified xsi:type="dcterms:W3CDTF">2019-06-18T19:24:02Z</dcterms:modified>
</cp:coreProperties>
</file>