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3" autoAdjust="0"/>
    <p:restoredTop sz="94660"/>
  </p:normalViewPr>
  <p:slideViewPr>
    <p:cSldViewPr snapToGrid="0">
      <p:cViewPr varScale="1">
        <p:scale>
          <a:sx n="43" d="100"/>
          <a:sy n="43" d="100"/>
        </p:scale>
        <p:origin x="81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52D5A-5785-40E0-BB18-64FDE471B3BB}" type="datetimeFigureOut">
              <a:rPr lang="el-GR" smtClean="0"/>
              <a:t>19/6/2019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35219-2933-4EF2-ADAD-403F6CF4F13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256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1E8-32C9-4060-9C40-87C91FEA8182}" type="datetimeFigureOut">
              <a:rPr lang="el-GR" smtClean="0"/>
              <a:t>19/6/2019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BB14-44AF-488A-A77E-5686DB61DA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901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1E8-32C9-4060-9C40-87C91FEA8182}" type="datetimeFigureOut">
              <a:rPr lang="el-GR" smtClean="0"/>
              <a:t>19/6/2019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BB14-44AF-488A-A77E-5686DB61DA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953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1E8-32C9-4060-9C40-87C91FEA8182}" type="datetimeFigureOut">
              <a:rPr lang="el-GR" smtClean="0"/>
              <a:t>19/6/2019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BB14-44AF-488A-A77E-5686DB61DA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515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1E8-32C9-4060-9C40-87C91FEA8182}" type="datetimeFigureOut">
              <a:rPr lang="el-GR" smtClean="0"/>
              <a:t>19/6/2019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BB14-44AF-488A-A77E-5686DB61DA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584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1E8-32C9-4060-9C40-87C91FEA8182}" type="datetimeFigureOut">
              <a:rPr lang="el-GR" smtClean="0"/>
              <a:t>19/6/2019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BB14-44AF-488A-A77E-5686DB61DA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218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1E8-32C9-4060-9C40-87C91FEA8182}" type="datetimeFigureOut">
              <a:rPr lang="el-GR" smtClean="0"/>
              <a:t>19/6/2019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BB14-44AF-488A-A77E-5686DB61DA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372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1E8-32C9-4060-9C40-87C91FEA8182}" type="datetimeFigureOut">
              <a:rPr lang="el-GR" smtClean="0"/>
              <a:t>19/6/2019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BB14-44AF-488A-A77E-5686DB61DA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057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1E8-32C9-4060-9C40-87C91FEA8182}" type="datetimeFigureOut">
              <a:rPr lang="el-GR" smtClean="0"/>
              <a:t>19/6/2019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BB14-44AF-488A-A77E-5686DB61DA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736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1E8-32C9-4060-9C40-87C91FEA8182}" type="datetimeFigureOut">
              <a:rPr lang="el-GR" smtClean="0"/>
              <a:t>19/6/2019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BB14-44AF-488A-A77E-5686DB61DA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303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1E8-32C9-4060-9C40-87C91FEA8182}" type="datetimeFigureOut">
              <a:rPr lang="el-GR" smtClean="0"/>
              <a:t>19/6/2019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BB14-44AF-488A-A77E-5686DB61DA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260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D1E8-32C9-4060-9C40-87C91FEA8182}" type="datetimeFigureOut">
              <a:rPr lang="el-GR" smtClean="0"/>
              <a:t>19/6/2019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BB14-44AF-488A-A77E-5686DB61DA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657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D1E8-32C9-4060-9C40-87C91FEA8182}" type="datetimeFigureOut">
              <a:rPr lang="el-GR" smtClean="0"/>
              <a:t>19/6/2019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4BB14-44AF-488A-A77E-5686DB61DAD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735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cer-society.gr/%CE%B1%CF%81%CE%B8%CF%81%CE%BF%CE%B3%CF%81%CE%AC%CF%86%CE%BF%CF%82/%CE%BA%CF%8E%CF%83%CF%84%CE%B1%CF%82-%CF%87%CE%B1%CF%81%CE%B1%CE%BB%CE%B1%CE%BC%CF%80%CF%8C%CF%80%CE%BF%CF%85%CE%BB%CE%BF%CF%82" TargetMode="External"/><Relationship Id="rId2" Type="http://schemas.openxmlformats.org/officeDocument/2006/relationships/hyperlink" Target="http://www.cancer-society.gr/%CE%B1%CF%81%CE%B8%CF%81%CE%BF%CE%B3%CF%81%CE%AC%CF%86%CE%BF%CF%82/%CE%B4-%CE%B1%CE%BD%CE%B1%CF%83%CF%84%CE%B1%CF%83%CE%AF%CE%BF%CF%8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28601" y="1963271"/>
            <a:ext cx="11698940" cy="591670"/>
          </a:xfrm>
        </p:spPr>
        <p:txBody>
          <a:bodyPr>
            <a:normAutofit fontScale="90000"/>
          </a:bodyPr>
          <a:lstStyle/>
          <a:p>
            <a:r>
              <a:rPr lang="el-GR" sz="4000" dirty="0">
                <a:solidFill>
                  <a:srgbClr val="FF0000"/>
                </a:solidFill>
              </a:rPr>
              <a:t>Οι θρεπτικές ουσίες που περιέχονται στην τροφή μας κατατάσσονται στις ακόλουθες κατηγορίες: 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2756647"/>
            <a:ext cx="9144000" cy="3738282"/>
          </a:xfrm>
        </p:spPr>
        <p:txBody>
          <a:bodyPr>
            <a:normAutofit/>
          </a:bodyPr>
          <a:lstStyle/>
          <a:p>
            <a:pPr fontAlgn="base"/>
            <a:r>
              <a:rPr lang="el-GR" b="1" dirty="0"/>
              <a:t>Υδατάνθρακες,</a:t>
            </a:r>
            <a:r>
              <a:rPr lang="el-GR" dirty="0"/>
              <a:t> απλοί και σύνθετοι (Μονοσακχαρίτες, </a:t>
            </a:r>
            <a:r>
              <a:rPr lang="el-GR" dirty="0" err="1"/>
              <a:t>Δισακχαρίτες</a:t>
            </a:r>
            <a:r>
              <a:rPr lang="el-GR" dirty="0"/>
              <a:t>, Πολυσακχαρίτες). </a:t>
            </a:r>
          </a:p>
          <a:p>
            <a:pPr fontAlgn="base"/>
            <a:r>
              <a:rPr lang="el-GR" b="1" dirty="0"/>
              <a:t>Λιπίδια,</a:t>
            </a:r>
            <a:r>
              <a:rPr lang="el-GR" dirty="0"/>
              <a:t> δηλαδή Ουδέτερα λίπη, Λιποειδή και Έλαια. </a:t>
            </a:r>
          </a:p>
          <a:p>
            <a:pPr fontAlgn="base"/>
            <a:r>
              <a:rPr lang="el-GR" b="1" dirty="0"/>
              <a:t>Πρωτεΐνες,</a:t>
            </a:r>
            <a:r>
              <a:rPr lang="el-GR" dirty="0"/>
              <a:t> δηλαδή τα διάφορα Λευκώματα. </a:t>
            </a:r>
          </a:p>
          <a:p>
            <a:pPr fontAlgn="base"/>
            <a:r>
              <a:rPr lang="el-GR" b="1" dirty="0"/>
              <a:t>Ανόργανα άλατα και νερό,</a:t>
            </a:r>
            <a:r>
              <a:rPr lang="el-GR" dirty="0"/>
              <a:t> </a:t>
            </a:r>
            <a:r>
              <a:rPr lang="el-GR" dirty="0" smtClean="0"/>
              <a:t>και</a:t>
            </a:r>
          </a:p>
          <a:p>
            <a:pPr fontAlgn="base"/>
            <a:r>
              <a:rPr lang="el-GR" b="1" dirty="0" smtClean="0"/>
              <a:t>Βιταμίνες</a:t>
            </a:r>
            <a:r>
              <a:rPr lang="el-GR" b="1" dirty="0"/>
              <a:t>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4239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0" i="0" dirty="0" smtClean="0">
                <a:solidFill>
                  <a:srgbClr val="FF0000"/>
                </a:solidFill>
                <a:effectLst/>
                <a:latin typeface="Open Sans"/>
              </a:rPr>
              <a:t>Ιδανική κατανομή των θρεπτικών στοιχείων είναι: 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fontAlgn="base"/>
            <a:r>
              <a:rPr lang="el-GR" sz="4000" b="1" dirty="0" err="1"/>
              <a:t>Πρωτείνες</a:t>
            </a:r>
            <a:r>
              <a:rPr lang="el-GR" sz="4000" b="1" dirty="0"/>
              <a:t> 12-15% της θερμιδικής μερίδας </a:t>
            </a:r>
          </a:p>
          <a:p>
            <a:pPr algn="ctr" fontAlgn="base"/>
            <a:r>
              <a:rPr lang="el-GR" sz="4000" b="1" dirty="0"/>
              <a:t>Λίπη 30-35% της θερμιδικής μερίδας </a:t>
            </a:r>
          </a:p>
          <a:p>
            <a:pPr algn="ctr" fontAlgn="base"/>
            <a:r>
              <a:rPr lang="el-GR" sz="4000" b="1" dirty="0"/>
              <a:t>Υδατάνθρακες 50-55% της θερμιδικής μερίδας. </a:t>
            </a:r>
          </a:p>
          <a:p>
            <a:pPr algn="ctr"/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391270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Η διατροφή πρέπει να κατανέμεται σε τρία γεύματα, το λιγότερο, στη διάρκεια της μέρας. 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l-GR" sz="3600" dirty="0"/>
              <a:t>το πρωινό, με 25% της ημερήσιας ενέργειας </a:t>
            </a:r>
          </a:p>
          <a:p>
            <a:pPr fontAlgn="base"/>
            <a:r>
              <a:rPr lang="el-GR" sz="3600" dirty="0"/>
              <a:t>το μεσημεριανό, με 40% της ημερήσιας ενέργειας </a:t>
            </a:r>
          </a:p>
          <a:p>
            <a:pPr fontAlgn="base"/>
            <a:r>
              <a:rPr lang="el-GR" sz="3600" dirty="0"/>
              <a:t>το βραδινό, με 35% της ημερήσιας ενέργειας. </a:t>
            </a:r>
          </a:p>
          <a:p>
            <a:pPr marL="0" indent="0">
              <a:buNone/>
            </a:pPr>
            <a:endParaRPr lang="el-GR" sz="3600" dirty="0"/>
          </a:p>
        </p:txBody>
      </p:sp>
      <p:pic>
        <p:nvPicPr>
          <p:cNvPr id="2050" name="Picture 2" descr="ÎÏÎ¿ÏÎ­Î»ÎµÏÎ¼Î± ÎµÎ¹ÎºÏÎ½Î±Ï Î³Î¹Î± ÎÎ£ÎÎÎ£Î ÎÎ¥ÎÎÎÎ£Î¤ÎÎÎÎ£ ÎÎÎÎ¤Î¡ÎÎ¦Î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107" y="4248149"/>
            <a:ext cx="2809875" cy="26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71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Σύμφωνα με πρόσφατες επιστημονικές μελέτες: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4116"/>
          </a:xfrm>
        </p:spPr>
        <p:txBody>
          <a:bodyPr/>
          <a:lstStyle/>
          <a:p>
            <a:pPr fontAlgn="base"/>
            <a:r>
              <a:rPr lang="el-GR" dirty="0"/>
              <a:t>40% των θανάτων οφείλονται σε καρδιαγγειακή νόσο</a:t>
            </a:r>
          </a:p>
          <a:p>
            <a:pPr fontAlgn="base"/>
            <a:r>
              <a:rPr lang="el-GR" dirty="0"/>
              <a:t>12% των θανάτων σχετίζονται άμεσα με μειωμένη φυσική δραστηριότητα</a:t>
            </a:r>
          </a:p>
          <a:p>
            <a:pPr fontAlgn="base"/>
            <a:r>
              <a:rPr lang="el-GR" dirty="0"/>
              <a:t>τα άτομα που δεν αθλούνται παρουσιάζουν τρεις φορές μεγαλύτερο κίνδυνο για στεφανιαία νόσο</a:t>
            </a:r>
          </a:p>
          <a:p>
            <a:pPr fontAlgn="base"/>
            <a:r>
              <a:rPr lang="el-GR" dirty="0"/>
              <a:t>τα άτομα που δεν ασκούνται έχουν 50% περισσότερες πιθανότητες να αναπτύξουν υπέρταση</a:t>
            </a:r>
          </a:p>
          <a:p>
            <a:pPr fontAlgn="base"/>
            <a:r>
              <a:rPr lang="el-GR" dirty="0"/>
              <a:t>είναι </a:t>
            </a:r>
            <a:r>
              <a:rPr lang="el-GR" dirty="0" err="1"/>
              <a:t>δώρον</a:t>
            </a:r>
            <a:r>
              <a:rPr lang="el-GR" dirty="0"/>
              <a:t> άδωρον η ορθολογική διατροφή που δεν ακολουθείται όμως και από κάποια μορφή σωματικής άσκησης. </a:t>
            </a:r>
            <a:endParaRPr lang="en-US" b="1" dirty="0"/>
          </a:p>
          <a:p>
            <a:pPr fontAlgn="base"/>
            <a:r>
              <a:rPr lang="el-GR" b="1" dirty="0" smtClean="0">
                <a:hlinkClick r:id="rId2"/>
              </a:rPr>
              <a:t> </a:t>
            </a:r>
            <a:r>
              <a:rPr lang="el-GR" sz="1200" b="1" dirty="0" smtClean="0">
                <a:hlinkClick r:id="rId2"/>
              </a:rPr>
              <a:t>ΠΗΓΗ: Αναστασίου</a:t>
            </a:r>
            <a:r>
              <a:rPr lang="el-GR" sz="1200" b="1" dirty="0"/>
              <a:t>, </a:t>
            </a:r>
            <a:r>
              <a:rPr lang="el-GR" sz="1200" b="1" dirty="0" smtClean="0">
                <a:hlinkClick r:id="rId3"/>
              </a:rPr>
              <a:t> </a:t>
            </a:r>
            <a:r>
              <a:rPr lang="el-GR" sz="1200" b="1" dirty="0" err="1">
                <a:hlinkClick r:id="rId3"/>
              </a:rPr>
              <a:t>Χαραλαμπόπουλος</a:t>
            </a:r>
            <a:endParaRPr lang="el-GR" sz="1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932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9624" y="365125"/>
            <a:ext cx="11004176" cy="1325563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Η τακτική άσκηση βοηθά τον ανθρώπινο οργανισμό στο σύνολό του. Είναι πλέον τεκμηριωμένο ότι τα άτομα που ασκούνται καθημερινά: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4472" y="1825625"/>
            <a:ext cx="6051176" cy="435133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l-GR" dirty="0"/>
              <a:t>Βελτιώνουν τη φυσική τους κατάσταση, την υγείας τους και τη σωματική του ανάπτυξη</a:t>
            </a:r>
          </a:p>
          <a:p>
            <a:pPr fontAlgn="base"/>
            <a:r>
              <a:rPr lang="el-GR" dirty="0"/>
              <a:t>Υιοθετούν ένα δραστήριο τρόπο ζωής, που μπορεί να διατηρηθεί για όλη τους τη ζωή</a:t>
            </a:r>
          </a:p>
          <a:p>
            <a:pPr fontAlgn="base"/>
            <a:r>
              <a:rPr lang="el-GR" dirty="0"/>
              <a:t>Μειώνουν το κίνδυνο εμφάνισης χρόνιας αρρώστιας</a:t>
            </a:r>
          </a:p>
          <a:p>
            <a:pPr fontAlgn="base"/>
            <a:r>
              <a:rPr lang="el-GR" dirty="0"/>
              <a:t>Έχουν μικρότερη πιθανότητα να εμφανίσουν καρδιακή πάθηση</a:t>
            </a:r>
          </a:p>
          <a:p>
            <a:pPr fontAlgn="base"/>
            <a:r>
              <a:rPr lang="el-GR" dirty="0"/>
              <a:t>Διατηρούν το σωματικό τους βάρος σε φυσιολογικά επίπεδα</a:t>
            </a:r>
          </a:p>
          <a:p>
            <a:pPr fontAlgn="base"/>
            <a:r>
              <a:rPr lang="el-GR" dirty="0"/>
              <a:t>Έχουν μικρότερες τιμές χοληστερίνης</a:t>
            </a:r>
          </a:p>
          <a:p>
            <a:pPr fontAlgn="base"/>
            <a:r>
              <a:rPr lang="el-GR" dirty="0"/>
              <a:t>Ρυθμίζουν καλύτερα την αρτηριακή τους πίεση</a:t>
            </a:r>
          </a:p>
          <a:p>
            <a:pPr fontAlgn="base"/>
            <a:r>
              <a:rPr lang="el-GR" dirty="0"/>
              <a:t>Έχουν μικρότερο κίνδυνο απώλειας οστικής μάζας (οστεοπόρωση)</a:t>
            </a:r>
          </a:p>
          <a:p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6185648" y="1940022"/>
            <a:ext cx="57553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l-GR" b="0" i="0" dirty="0" smtClean="0">
                <a:solidFill>
                  <a:srgbClr val="000000"/>
                </a:solidFill>
                <a:effectLst/>
                <a:latin typeface="Open Sans"/>
              </a:rPr>
              <a:t>Ελέγχουν το άγχος τους, δεν παρουσιάζουν κατάθλιψη και είναι περισσότερο αισιόδοξα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l-GR" b="0" i="0" dirty="0" smtClean="0">
                <a:solidFill>
                  <a:srgbClr val="000000"/>
                </a:solidFill>
                <a:effectLst/>
                <a:latin typeface="Open Sans"/>
              </a:rPr>
              <a:t>Κοιμούνται ευκολότερα και καλύτερα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l-GR" b="0" i="0" dirty="0" smtClean="0">
                <a:solidFill>
                  <a:srgbClr val="000000"/>
                </a:solidFill>
                <a:effectLst/>
                <a:latin typeface="Open Sans"/>
              </a:rPr>
              <a:t>Έχουν μεγαλύτερη αυτοεκτίμηση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l-GR" b="0" i="0" dirty="0" smtClean="0">
                <a:solidFill>
                  <a:srgbClr val="000000"/>
                </a:solidFill>
                <a:effectLst/>
                <a:latin typeface="Open Sans"/>
              </a:rPr>
              <a:t>Αναπτύσσουν καλή ψυχική υγεία και βελτιώνουν το ψυχικό ‘ευ ζην’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l-GR" b="0" i="0" dirty="0" smtClean="0">
                <a:solidFill>
                  <a:srgbClr val="000000"/>
                </a:solidFill>
                <a:effectLst/>
                <a:latin typeface="Open Sans"/>
              </a:rPr>
              <a:t>Επιτυγχάνουν ηθική και κοινωνική ανάπτυξη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l-GR" b="0" i="0" dirty="0" smtClean="0">
                <a:solidFill>
                  <a:srgbClr val="000000"/>
                </a:solidFill>
                <a:effectLst/>
                <a:latin typeface="Open Sans"/>
              </a:rPr>
              <a:t>Αποφεύγουν την παχυσαρκία. Η σωματική άσκηση βοηθά στη μείωση του σωματικού λίπους και συμβάλλει στην αντιμετώπιση της παχυσαρκίας των νέων, όταν συνδυάζεται με τη κατάλληλη δίαιτα.</a:t>
            </a:r>
            <a:endParaRPr lang="el-GR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pic>
        <p:nvPicPr>
          <p:cNvPr id="3074" name="Picture 2" descr="Î£ÏÎµÏÎ¹ÎºÎ® ÎµÎ¹ÎºÏÎ½Î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410" y="5328677"/>
            <a:ext cx="1982172" cy="138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024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541493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 </a:t>
            </a:r>
            <a:r>
              <a:rPr lang="el-GR" sz="2000" dirty="0" smtClean="0">
                <a:solidFill>
                  <a:srgbClr val="FF0000"/>
                </a:solidFill>
              </a:rPr>
              <a:t>συχνή </a:t>
            </a:r>
            <a:r>
              <a:rPr lang="el-GR" sz="2000" dirty="0">
                <a:solidFill>
                  <a:srgbClr val="FF0000"/>
                </a:solidFill>
              </a:rPr>
              <a:t>άσκηση είναι το μοναδικό σημαντικό πράγμα που μπορεί κάποιος να κάνει, ώστε να βελτιώσει τη συνολική υγεία του και τη ποιότητα ζωής του. Πρόσφατες μελέτες δείχνουν ότι η αερόβια δραστηριότητα αυξάνει τα επίπεδα των χημικών ουσιών του εγκεφάλου που ενισχύουν την ανάπτυξη των νευρικών κυττάρων, που μπορεί να είναι και ο λόγος για τον οποίο η έντονη άσκηση σχετίζεται με αυξημένες ικανότητες μνήμης. Μερικοί τρόποι με τους οποίους η άσκηση μπορεί να βοηθήσει στην απόκτηση βελτιωμένων νοητικών ικανοτήτων είναι: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286001"/>
            <a:ext cx="10515600" cy="389096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l-GR" dirty="0"/>
              <a:t>μειώνοντας το άγχος</a:t>
            </a:r>
          </a:p>
          <a:p>
            <a:pPr fontAlgn="base"/>
            <a:r>
              <a:rPr lang="el-GR" dirty="0"/>
              <a:t>βελτιώνοντας τη διάθεση και  πιθανότατα καταργώντας τη κατάθλιψη</a:t>
            </a:r>
          </a:p>
          <a:p>
            <a:pPr fontAlgn="base"/>
            <a:r>
              <a:rPr lang="el-GR" dirty="0"/>
              <a:t>βελτιώνοντας τον ύπνο</a:t>
            </a:r>
          </a:p>
          <a:p>
            <a:pPr fontAlgn="base"/>
            <a:r>
              <a:rPr lang="el-GR" dirty="0"/>
              <a:t>αυξάνοντας τα επίπεδα ενέργειας</a:t>
            </a:r>
          </a:p>
          <a:p>
            <a:pPr fontAlgn="base"/>
            <a:r>
              <a:rPr lang="el-GR" dirty="0"/>
              <a:t>μειώνοντας το ρυθμό οστικής απώλειας</a:t>
            </a:r>
          </a:p>
          <a:p>
            <a:pPr fontAlgn="base"/>
            <a:r>
              <a:rPr lang="el-GR" dirty="0"/>
              <a:t>δίνοντας την ευκαιρία στο σώμα να χρησιμοποιεί την ινσουλίνη αποτελεσματικότερα</a:t>
            </a:r>
          </a:p>
          <a:p>
            <a:pPr fontAlgn="base"/>
            <a:r>
              <a:rPr lang="el-GR" dirty="0"/>
              <a:t>βελτιώνοντας τη λειτουργία του κυκλοφορικού συστήματος</a:t>
            </a:r>
          </a:p>
          <a:p>
            <a:pPr fontAlgn="base"/>
            <a:r>
              <a:rPr lang="el-GR" dirty="0"/>
              <a:t>ελέγχοντας το σωματικό βάρος και αποφεύγοντας τη παχυσαρκία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395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Η ιδανική συνταγή για τους νέους στη προκειμένη περίπτωση θα ήταν: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828259" y="1873405"/>
            <a:ext cx="6055331" cy="4392768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l-GR" dirty="0"/>
              <a:t>Καθημερινή άσκηση για τουλάχιστον 1 ώρα.</a:t>
            </a:r>
          </a:p>
          <a:p>
            <a:pPr fontAlgn="base"/>
            <a:r>
              <a:rPr lang="el-GR" dirty="0"/>
              <a:t>Ένταση άσκησης στο 50-90% της μέγιστης καρδιακής συχνότητας του ατόμου, όταν πρόκειται για αερόβια άσκηση.</a:t>
            </a:r>
          </a:p>
          <a:p>
            <a:pPr fontAlgn="base"/>
            <a:r>
              <a:rPr lang="el-GR" dirty="0"/>
              <a:t>Οποιαδήποτε μορφή άσκησης που ενεργοποιεί μεγάλες μυϊκές ομάδες.</a:t>
            </a:r>
          </a:p>
          <a:p>
            <a:pPr fontAlgn="base"/>
            <a:r>
              <a:rPr lang="el-GR" dirty="0"/>
              <a:t>30-40 λεπτά όταν πρόκειται για αναερόβια.</a:t>
            </a:r>
          </a:p>
          <a:p>
            <a:pPr fontAlgn="base"/>
            <a:r>
              <a:rPr lang="el-GR" dirty="0"/>
              <a:t>Όλοι οι νέοι πρέπει να έχουν μια σωματική δραστηριότητα μέτριας έντασης, τουλάχιστον μια ώρα την ημέρα.</a:t>
            </a:r>
          </a:p>
          <a:p>
            <a:pPr fontAlgn="base"/>
            <a:r>
              <a:rPr lang="el-GR" dirty="0"/>
              <a:t>Οι νέοι που ήδη έχουν κάποια μικρή σωματική δραστηριότητα, θα πρέπει να την αυξήσουν σε μισή ώρα μέτριας έντασης άσκηση την ημέρα.</a:t>
            </a:r>
          </a:p>
          <a:p>
            <a:pPr fontAlgn="base"/>
            <a:r>
              <a:rPr lang="el-GR" dirty="0"/>
              <a:t>Τουλάχιστον δύο φορές την εβδομάδα, κάποιες από τις παραπάνω δραστηριότητες </a:t>
            </a:r>
          </a:p>
          <a:p>
            <a:endParaRPr lang="el-GR" dirty="0"/>
          </a:p>
        </p:txBody>
      </p:sp>
      <p:pic>
        <p:nvPicPr>
          <p:cNvPr id="1026" name="Picture 2" descr="ÎÏÎ¿ÏÎ­Î»ÎµÏÎ¼Î± ÎµÎ¹ÎºÏÎ½Î±Ï Î³Î¹Î± Î¦Î©Î¤Î ÎÎ ÎÎ£ÎÎÎ£Î ÎÎ¥ÎÎÎÎ£Î¤ÎÎÎÎ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762" y="1690688"/>
            <a:ext cx="3190238" cy="474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10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1733855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475</Words>
  <Application>Microsoft Office PowerPoint</Application>
  <PresentationFormat>Ευρεία οθόνη</PresentationFormat>
  <Paragraphs>53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Θέμα του Office</vt:lpstr>
      <vt:lpstr>Οι θρεπτικές ουσίες που περιέχονται στην τροφή μας κατατάσσονται στις ακόλουθες κατηγορίες: </vt:lpstr>
      <vt:lpstr>Ιδανική κατανομή των θρεπτικών στοιχείων είναι: </vt:lpstr>
      <vt:lpstr>Η διατροφή πρέπει να κατανέμεται σε τρία γεύματα, το λιγότερο, στη διάρκεια της μέρας.  </vt:lpstr>
      <vt:lpstr>Σύμφωνα με πρόσφατες επιστημονικές μελέτες:</vt:lpstr>
      <vt:lpstr>Η τακτική άσκηση βοηθά τον ανθρώπινο οργανισμό στο σύνολό του. Είναι πλέον τεκμηριωμένο ότι τα άτομα που ασκούνται καθημερινά:</vt:lpstr>
      <vt:lpstr>H συχνή άσκηση είναι το μοναδικό σημαντικό πράγμα που μπορεί κάποιος να κάνει, ώστε να βελτιώσει τη συνολική υγεία του και τη ποιότητα ζωής του. Πρόσφατες μελέτες δείχνουν ότι η αερόβια δραστηριότητα αυξάνει τα επίπεδα των χημικών ουσιών του εγκεφάλου που ενισχύουν την ανάπτυξη των νευρικών κυττάρων, που μπορεί να είναι και ο λόγος για τον οποίο η έντονη άσκηση σχετίζεται με αυξημένες ικανότητες μνήμης. Μερικοί τρόποι με τους οποίους η άσκηση μπορεί να βοηθήσει στην απόκτηση βελτιωμένων νοητικών ικανοτήτων είναι:</vt:lpstr>
      <vt:lpstr>Η ιδανική συνταγή για τους νέους στη προκειμένη περίπτωση θα ήταν: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θρεπτικές ουσίες που περιέχονται στην τροφή μας κατατάσσονται στις ακόλουθες κατηγορίες:</dc:title>
  <dc:creator>Χρήστης των Windows</dc:creator>
  <cp:lastModifiedBy>Χρήστης των Windows</cp:lastModifiedBy>
  <cp:revision>12</cp:revision>
  <cp:lastPrinted>2019-06-19T09:36:10Z</cp:lastPrinted>
  <dcterms:created xsi:type="dcterms:W3CDTF">2019-06-19T08:46:40Z</dcterms:created>
  <dcterms:modified xsi:type="dcterms:W3CDTF">2019-06-19T09:36:59Z</dcterms:modified>
</cp:coreProperties>
</file>