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1" r:id="rId7"/>
    <p:sldId id="262" r:id="rId8"/>
    <p:sldId id="263" r:id="rId9"/>
    <p:sldId id="264" r:id="rId10"/>
    <p:sldId id="266"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7A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F1FFC713-F743-4F37-915A-6F2A801D497B}" type="datetimeFigureOut">
              <a:rPr lang="el-GR" smtClean="0"/>
              <a:pPr/>
              <a:t>17/5/2019</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ACE3DD78-4C07-4C74-8BDD-C86BD5EE1D71}" type="slidenum">
              <a:rPr lang="el-GR" smtClean="0"/>
              <a:pPr/>
              <a:t>‹#›</a:t>
            </a:fld>
            <a:endParaRPr lang="el-G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1FFC713-F743-4F37-915A-6F2A801D497B}"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E3DD78-4C07-4C74-8BDD-C86BD5EE1D71}" type="slidenum">
              <a:rPr lang="el-GR" smtClean="0"/>
              <a:pPr/>
              <a:t>‹#›</a:t>
            </a:fld>
            <a:endParaRPr lang="el-G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1FFC713-F743-4F37-915A-6F2A801D497B}"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E3DD78-4C07-4C74-8BDD-C86BD5EE1D71}" type="slidenum">
              <a:rPr lang="el-GR" smtClean="0"/>
              <a:pPr/>
              <a:t>‹#›</a:t>
            </a:fld>
            <a:endParaRPr lang="el-G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F1FFC713-F743-4F37-915A-6F2A801D497B}" type="datetimeFigureOut">
              <a:rPr lang="el-GR" smtClean="0"/>
              <a:pPr/>
              <a:t>17/5/2019</a:t>
            </a:fld>
            <a:endParaRPr lang="el-GR"/>
          </a:p>
        </p:txBody>
      </p:sp>
      <p:sp>
        <p:nvSpPr>
          <p:cNvPr id="9" name="8 - Θέση αριθμού διαφάνειας"/>
          <p:cNvSpPr>
            <a:spLocks noGrp="1"/>
          </p:cNvSpPr>
          <p:nvPr>
            <p:ph type="sldNum" sz="quarter" idx="15"/>
          </p:nvPr>
        </p:nvSpPr>
        <p:spPr/>
        <p:txBody>
          <a:bodyPr rtlCol="0"/>
          <a:lstStyle/>
          <a:p>
            <a:fld id="{ACE3DD78-4C07-4C74-8BDD-C86BD5EE1D71}"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F1FFC713-F743-4F37-915A-6F2A801D497B}" type="datetimeFigureOut">
              <a:rPr lang="el-GR" smtClean="0"/>
              <a:pPr/>
              <a:t>17/5/2019</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ACE3DD78-4C07-4C74-8BDD-C86BD5EE1D71}" type="slidenum">
              <a:rPr lang="el-GR" smtClean="0"/>
              <a:pPr/>
              <a:t>‹#›</a:t>
            </a:fld>
            <a:endParaRPr lang="el-G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F1FFC713-F743-4F37-915A-6F2A801D497B}" type="datetimeFigureOut">
              <a:rPr lang="el-GR" smtClean="0"/>
              <a:pPr/>
              <a:t>17/5/2019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E3DD78-4C07-4C74-8BDD-C86BD5EE1D71}"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F1FFC713-F743-4F37-915A-6F2A801D497B}" type="datetimeFigureOut">
              <a:rPr lang="el-GR" smtClean="0"/>
              <a:pPr/>
              <a:t>17/5/2019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E3DD78-4C07-4C74-8BDD-C86BD5EE1D71}"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F1FFC713-F743-4F37-915A-6F2A801D497B}" type="datetimeFigureOut">
              <a:rPr lang="el-GR" smtClean="0"/>
              <a:pPr/>
              <a:t>17/5/2019</a:t>
            </a:fld>
            <a:endParaRPr lang="el-GR"/>
          </a:p>
        </p:txBody>
      </p:sp>
      <p:sp>
        <p:nvSpPr>
          <p:cNvPr id="7" name="6 - Θέση αριθμού διαφάνειας"/>
          <p:cNvSpPr>
            <a:spLocks noGrp="1"/>
          </p:cNvSpPr>
          <p:nvPr>
            <p:ph type="sldNum" sz="quarter" idx="11"/>
          </p:nvPr>
        </p:nvSpPr>
        <p:spPr/>
        <p:txBody>
          <a:bodyPr rtlCol="0"/>
          <a:lstStyle/>
          <a:p>
            <a:fld id="{ACE3DD78-4C07-4C74-8BDD-C86BD5EE1D71}"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1FFC713-F743-4F37-915A-6F2A801D497B}" type="datetimeFigureOut">
              <a:rPr lang="el-GR" smtClean="0"/>
              <a:pPr/>
              <a:t>17/5/2019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E3DD78-4C07-4C74-8BDD-C86BD5EE1D71}" type="slidenum">
              <a:rPr lang="el-GR" smtClean="0"/>
              <a:pPr/>
              <a:t>‹#›</a:t>
            </a:fld>
            <a:endParaRPr lang="el-G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F1FFC713-F743-4F37-915A-6F2A801D497B}" type="datetimeFigureOut">
              <a:rPr lang="el-GR" smtClean="0"/>
              <a:pPr/>
              <a:t>17/5/2019</a:t>
            </a:fld>
            <a:endParaRPr lang="el-GR"/>
          </a:p>
        </p:txBody>
      </p:sp>
      <p:sp>
        <p:nvSpPr>
          <p:cNvPr id="22" name="21 - Θέση αριθμού διαφάνειας"/>
          <p:cNvSpPr>
            <a:spLocks noGrp="1"/>
          </p:cNvSpPr>
          <p:nvPr>
            <p:ph type="sldNum" sz="quarter" idx="15"/>
          </p:nvPr>
        </p:nvSpPr>
        <p:spPr/>
        <p:txBody>
          <a:bodyPr rtlCol="0"/>
          <a:lstStyle/>
          <a:p>
            <a:fld id="{ACE3DD78-4C07-4C74-8BDD-C86BD5EE1D71}"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F1FFC713-F743-4F37-915A-6F2A801D497B}" type="datetimeFigureOut">
              <a:rPr lang="el-GR" smtClean="0"/>
              <a:pPr/>
              <a:t>17/5/2019</a:t>
            </a:fld>
            <a:endParaRPr lang="el-GR"/>
          </a:p>
        </p:txBody>
      </p:sp>
      <p:sp>
        <p:nvSpPr>
          <p:cNvPr id="18" name="17 - Θέση αριθμού διαφάνειας"/>
          <p:cNvSpPr>
            <a:spLocks noGrp="1"/>
          </p:cNvSpPr>
          <p:nvPr>
            <p:ph type="sldNum" sz="quarter" idx="11"/>
          </p:nvPr>
        </p:nvSpPr>
        <p:spPr/>
        <p:txBody>
          <a:bodyPr rtlCol="0"/>
          <a:lstStyle/>
          <a:p>
            <a:fld id="{ACE3DD78-4C07-4C74-8BDD-C86BD5EE1D71}"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1FFC713-F743-4F37-915A-6F2A801D497B}" type="datetimeFigureOut">
              <a:rPr lang="el-GR" smtClean="0"/>
              <a:pPr/>
              <a:t>17/5/2019</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E3DD78-4C07-4C74-8BDD-C86BD5EE1D7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zoom/>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lideplayer.gr/slide/2997001/" TargetMode="External"/><Relationship Id="rId2" Type="http://schemas.openxmlformats.org/officeDocument/2006/relationships/hyperlink" Target="http://www.boldbodyswim.gr/" TargetMode="External"/><Relationship Id="rId1" Type="http://schemas.openxmlformats.org/officeDocument/2006/relationships/slideLayout" Target="../slideLayouts/slideLayout2.xml"/><Relationship Id="rId6" Type="http://schemas.openxmlformats.org/officeDocument/2006/relationships/hyperlink" Target="http://www.preciouslife.gr/archives/26946" TargetMode="External"/><Relationship Id="rId5" Type="http://schemas.openxmlformats.org/officeDocument/2006/relationships/hyperlink" Target="https://www.wefit.gr/el/news/fitness/fencing/" TargetMode="External"/><Relationship Id="rId4" Type="http://schemas.openxmlformats.org/officeDocument/2006/relationships/hyperlink" Target="https://archive.patris.gr/articles/2750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483768" y="476672"/>
            <a:ext cx="6192688" cy="1008112"/>
          </a:xfrm>
        </p:spPr>
        <p:txBody>
          <a:bodyPr>
            <a:normAutofit fontScale="90000"/>
          </a:bodyPr>
          <a:lstStyle/>
          <a:p>
            <a:r>
              <a:rPr lang="el-GR" sz="2400" dirty="0" smtClean="0">
                <a:solidFill>
                  <a:srgbClr val="127A92"/>
                </a:solidFill>
                <a:latin typeface="Times New Roman" pitchFamily="18" charset="0"/>
                <a:cs typeface="Times New Roman" pitchFamily="18" charset="0"/>
              </a:rPr>
              <a:t>              1ο γενικο λυκειο λιβαδειασ</a:t>
            </a:r>
            <a:br>
              <a:rPr lang="el-GR" sz="2400" dirty="0" smtClean="0">
                <a:solidFill>
                  <a:srgbClr val="127A92"/>
                </a:solidFill>
                <a:latin typeface="Times New Roman" pitchFamily="18" charset="0"/>
                <a:cs typeface="Times New Roman" pitchFamily="18" charset="0"/>
              </a:rPr>
            </a:br>
            <a:r>
              <a:rPr lang="el-GR" sz="2400" dirty="0" smtClean="0">
                <a:solidFill>
                  <a:srgbClr val="127A92"/>
                </a:solidFill>
                <a:latin typeface="Times New Roman" pitchFamily="18" charset="0"/>
                <a:cs typeface="Times New Roman" pitchFamily="18" charset="0"/>
              </a:rPr>
              <a:t/>
            </a:r>
            <a:br>
              <a:rPr lang="el-GR" sz="2400" dirty="0" smtClean="0">
                <a:solidFill>
                  <a:srgbClr val="127A92"/>
                </a:solidFill>
                <a:latin typeface="Times New Roman" pitchFamily="18" charset="0"/>
                <a:cs typeface="Times New Roman" pitchFamily="18" charset="0"/>
              </a:rPr>
            </a:br>
            <a:r>
              <a:rPr lang="el-GR" sz="2400" dirty="0" smtClean="0">
                <a:solidFill>
                  <a:srgbClr val="127A92"/>
                </a:solidFill>
                <a:latin typeface="Times New Roman" pitchFamily="18" charset="0"/>
                <a:cs typeface="Times New Roman" pitchFamily="18" charset="0"/>
              </a:rPr>
              <a:t> </a:t>
            </a:r>
            <a:endParaRPr lang="el-GR" sz="2400" dirty="0">
              <a:solidFill>
                <a:srgbClr val="127A92"/>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2483768" y="908720"/>
            <a:ext cx="6172200" cy="5760640"/>
          </a:xfrm>
        </p:spPr>
        <p:txBody>
          <a:bodyPr>
            <a:normAutofit/>
          </a:bodyPr>
          <a:lstStyle/>
          <a:p>
            <a:r>
              <a:rPr lang="el-GR" sz="2000" dirty="0" smtClean="0">
                <a:solidFill>
                  <a:srgbClr val="127A92"/>
                </a:solidFill>
                <a:latin typeface="Times New Roman" pitchFamily="18" charset="0"/>
                <a:cs typeface="Times New Roman" pitchFamily="18" charset="0"/>
              </a:rPr>
              <a:t>                          Ερευνητική εργασία</a:t>
            </a:r>
          </a:p>
          <a:p>
            <a:r>
              <a:rPr lang="el-GR" sz="2000" dirty="0" smtClean="0">
                <a:solidFill>
                  <a:srgbClr val="127A92"/>
                </a:solidFill>
                <a:latin typeface="Times New Roman" pitchFamily="18" charset="0"/>
                <a:cs typeface="Times New Roman" pitchFamily="18" charset="0"/>
              </a:rPr>
              <a:t>                  « Αθλητισμός και Διατροφή»</a:t>
            </a:r>
          </a:p>
          <a:p>
            <a:endParaRPr lang="el-GR" sz="2000" dirty="0" smtClean="0">
              <a:solidFill>
                <a:srgbClr val="127A92"/>
              </a:solidFill>
              <a:latin typeface="Times New Roman" pitchFamily="18" charset="0"/>
              <a:cs typeface="Times New Roman" pitchFamily="18" charset="0"/>
            </a:endParaRPr>
          </a:p>
          <a:p>
            <a:endParaRPr lang="el-GR" sz="2000" dirty="0" smtClean="0">
              <a:solidFill>
                <a:srgbClr val="127A92"/>
              </a:solidFill>
              <a:latin typeface="Times New Roman" pitchFamily="18" charset="0"/>
              <a:cs typeface="Times New Roman" pitchFamily="18" charset="0"/>
            </a:endParaRPr>
          </a:p>
          <a:p>
            <a:endParaRPr lang="el-GR" sz="2000" dirty="0" smtClean="0">
              <a:solidFill>
                <a:srgbClr val="127A92"/>
              </a:solidFill>
              <a:latin typeface="Times New Roman" pitchFamily="18" charset="0"/>
              <a:cs typeface="Times New Roman" pitchFamily="18" charset="0"/>
            </a:endParaRPr>
          </a:p>
          <a:p>
            <a:endParaRPr lang="el-GR" sz="2000" dirty="0" smtClean="0">
              <a:solidFill>
                <a:srgbClr val="127A92"/>
              </a:solidFill>
              <a:latin typeface="Times New Roman" pitchFamily="18" charset="0"/>
              <a:cs typeface="Times New Roman" pitchFamily="18" charset="0"/>
            </a:endParaRPr>
          </a:p>
          <a:p>
            <a:endParaRPr lang="el-GR" sz="2000" dirty="0" smtClean="0">
              <a:solidFill>
                <a:srgbClr val="127A92"/>
              </a:solidFill>
              <a:latin typeface="Times New Roman" pitchFamily="18" charset="0"/>
              <a:cs typeface="Times New Roman" pitchFamily="18" charset="0"/>
            </a:endParaRPr>
          </a:p>
          <a:p>
            <a:endParaRPr lang="el-GR" sz="2000" dirty="0" smtClean="0">
              <a:solidFill>
                <a:srgbClr val="127A92"/>
              </a:solidFill>
              <a:latin typeface="Times New Roman" pitchFamily="18" charset="0"/>
              <a:cs typeface="Times New Roman" pitchFamily="18" charset="0"/>
            </a:endParaRPr>
          </a:p>
          <a:p>
            <a:endParaRPr lang="el-GR" sz="2000" dirty="0" smtClean="0">
              <a:solidFill>
                <a:srgbClr val="127A92"/>
              </a:solidFill>
              <a:latin typeface="Times New Roman" pitchFamily="18" charset="0"/>
              <a:cs typeface="Times New Roman" pitchFamily="18" charset="0"/>
            </a:endParaRPr>
          </a:p>
          <a:p>
            <a:r>
              <a:rPr lang="el-GR" sz="2000" dirty="0" smtClean="0">
                <a:solidFill>
                  <a:srgbClr val="127A92"/>
                </a:solidFill>
                <a:latin typeface="Times New Roman" pitchFamily="18" charset="0"/>
                <a:cs typeface="Times New Roman" pitchFamily="18" charset="0"/>
              </a:rPr>
              <a:t>Επιβλέπων καθηγητής: Βελούδιος Ιωάννης(ΠΕ 11)</a:t>
            </a:r>
          </a:p>
          <a:p>
            <a:r>
              <a:rPr lang="el-GR" sz="2000" dirty="0" smtClean="0">
                <a:solidFill>
                  <a:srgbClr val="127A92"/>
                </a:solidFill>
                <a:latin typeface="Times New Roman" pitchFamily="18" charset="0"/>
                <a:cs typeface="Times New Roman" pitchFamily="18" charset="0"/>
              </a:rPr>
              <a:t> Η ομάδα μας: Αντωνίου Παρασκευή</a:t>
            </a:r>
          </a:p>
          <a:p>
            <a:r>
              <a:rPr lang="el-GR" sz="2000" dirty="0" smtClean="0">
                <a:solidFill>
                  <a:srgbClr val="127A92"/>
                </a:solidFill>
                <a:latin typeface="Times New Roman" pitchFamily="18" charset="0"/>
                <a:cs typeface="Times New Roman" pitchFamily="18" charset="0"/>
              </a:rPr>
              <a:t>                         Αρκούδη Άννα </a:t>
            </a:r>
          </a:p>
          <a:p>
            <a:r>
              <a:rPr lang="el-GR" sz="2000" dirty="0" smtClean="0">
                <a:solidFill>
                  <a:srgbClr val="127A92"/>
                </a:solidFill>
                <a:latin typeface="Times New Roman" pitchFamily="18" charset="0"/>
                <a:cs typeface="Times New Roman" pitchFamily="18" charset="0"/>
              </a:rPr>
              <a:t>                        </a:t>
            </a:r>
            <a:r>
              <a:rPr lang="en-US" sz="2000" dirty="0" smtClean="0">
                <a:solidFill>
                  <a:srgbClr val="127A92"/>
                </a:solidFill>
                <a:latin typeface="Times New Roman" pitchFamily="18" charset="0"/>
                <a:cs typeface="Times New Roman" pitchFamily="18" charset="0"/>
              </a:rPr>
              <a:t> </a:t>
            </a:r>
            <a:r>
              <a:rPr lang="el-GR" sz="2000" dirty="0" err="1" smtClean="0">
                <a:solidFill>
                  <a:srgbClr val="127A92"/>
                </a:solidFill>
                <a:latin typeface="Times New Roman" pitchFamily="18" charset="0"/>
                <a:cs typeface="Times New Roman" pitchFamily="18" charset="0"/>
              </a:rPr>
              <a:t>Αρκούδη</a:t>
            </a:r>
            <a:r>
              <a:rPr lang="el-GR" sz="2000" dirty="0" smtClean="0">
                <a:solidFill>
                  <a:srgbClr val="127A92"/>
                </a:solidFill>
                <a:latin typeface="Times New Roman" pitchFamily="18" charset="0"/>
                <a:cs typeface="Times New Roman" pitchFamily="18" charset="0"/>
              </a:rPr>
              <a:t> Δήμητρα   </a:t>
            </a:r>
          </a:p>
          <a:p>
            <a:r>
              <a:rPr lang="el-GR" sz="2000" dirty="0" smtClean="0">
                <a:solidFill>
                  <a:srgbClr val="127A92"/>
                </a:solidFill>
                <a:latin typeface="Times New Roman" pitchFamily="18" charset="0"/>
                <a:cs typeface="Times New Roman" pitchFamily="18" charset="0"/>
              </a:rPr>
              <a:t>                       </a:t>
            </a:r>
            <a:r>
              <a:rPr lang="en-US" sz="2000" dirty="0" smtClean="0">
                <a:solidFill>
                  <a:srgbClr val="127A92"/>
                </a:solidFill>
                <a:latin typeface="Times New Roman" pitchFamily="18" charset="0"/>
                <a:cs typeface="Times New Roman" pitchFamily="18" charset="0"/>
              </a:rPr>
              <a:t> </a:t>
            </a:r>
            <a:r>
              <a:rPr lang="el-GR" sz="2000" dirty="0" smtClean="0">
                <a:solidFill>
                  <a:srgbClr val="127A92"/>
                </a:solidFill>
                <a:latin typeface="Times New Roman" pitchFamily="18" charset="0"/>
                <a:cs typeface="Times New Roman" pitchFamily="18" charset="0"/>
              </a:rPr>
              <a:t> Αρκουμάνη Νεφέλη  </a:t>
            </a:r>
          </a:p>
          <a:p>
            <a:r>
              <a:rPr lang="el-GR" sz="2000" dirty="0" smtClean="0">
                <a:solidFill>
                  <a:srgbClr val="127A92"/>
                </a:solidFill>
                <a:latin typeface="Times New Roman" pitchFamily="18" charset="0"/>
                <a:cs typeface="Times New Roman" pitchFamily="18" charset="0"/>
              </a:rPr>
              <a:t>                       </a:t>
            </a:r>
            <a:r>
              <a:rPr lang="en-US" sz="2000" dirty="0" smtClean="0">
                <a:solidFill>
                  <a:srgbClr val="127A92"/>
                </a:solidFill>
                <a:latin typeface="Times New Roman" pitchFamily="18" charset="0"/>
                <a:cs typeface="Times New Roman" pitchFamily="18" charset="0"/>
              </a:rPr>
              <a:t> </a:t>
            </a:r>
            <a:r>
              <a:rPr lang="el-GR" sz="2000" dirty="0" smtClean="0">
                <a:solidFill>
                  <a:srgbClr val="127A92"/>
                </a:solidFill>
                <a:latin typeface="Times New Roman" pitchFamily="18" charset="0"/>
                <a:cs typeface="Times New Roman" pitchFamily="18" charset="0"/>
              </a:rPr>
              <a:t> Ζάνι Άμπρα </a:t>
            </a:r>
            <a:endParaRPr lang="el-GR" sz="2000" dirty="0">
              <a:solidFill>
                <a:srgbClr val="127A92"/>
              </a:solidFill>
              <a:latin typeface="Times New Roman" pitchFamily="18" charset="0"/>
              <a:cs typeface="Times New Roman" pitchFamily="18" charset="0"/>
            </a:endParaRPr>
          </a:p>
        </p:txBody>
      </p:sp>
      <p:pic>
        <p:nvPicPr>
          <p:cNvPr id="4" name="3 - Εικόνα" descr="ÎÏÎ¿ÏÎ­Î»ÎµÏÎ¼Î± ÎµÎ¹ÎºÏÎ½Î±Ï Î³Î¹Î± Î±Î¸Î»Î·ÏÎ¹ÏÎ¼Î¿Ï ÎºÎ±Î¹ Î´Î¹Î±ÏÏÎ¿ÏÎ·"/>
          <p:cNvPicPr/>
          <p:nvPr/>
        </p:nvPicPr>
        <p:blipFill>
          <a:blip r:embed="rId2" cstate="print"/>
          <a:srcRect/>
          <a:stretch>
            <a:fillRect/>
          </a:stretch>
        </p:blipFill>
        <p:spPr bwMode="auto">
          <a:xfrm>
            <a:off x="3059832" y="1772816"/>
            <a:ext cx="4363219" cy="252028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b="1" dirty="0" smtClean="0"/>
              <a:t> </a:t>
            </a:r>
            <a:r>
              <a:rPr lang="el-GR" sz="2800" b="1" dirty="0" smtClean="0">
                <a:solidFill>
                  <a:srgbClr val="127A92"/>
                </a:solidFill>
                <a:latin typeface="Times New Roman" pitchFamily="18" charset="0"/>
                <a:cs typeface="Times New Roman" pitchFamily="18" charset="0"/>
              </a:rPr>
              <a:t>βιβλιογραφια</a:t>
            </a:r>
            <a:endParaRPr lang="el-GR" sz="2800" b="1" dirty="0">
              <a:solidFill>
                <a:srgbClr val="127A92"/>
              </a:solidFill>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lstStyle/>
          <a:p>
            <a:pPr>
              <a:buFont typeface="Arial" pitchFamily="34" charset="0"/>
              <a:buChar char="•"/>
            </a:pPr>
            <a:endParaRPr lang="el-GR" u="sng" dirty="0" smtClean="0">
              <a:solidFill>
                <a:srgbClr val="127A92"/>
              </a:solidFill>
              <a:hlinkClick r:id="rId2"/>
            </a:endParaRPr>
          </a:p>
          <a:p>
            <a:pPr>
              <a:buFont typeface="Arial" pitchFamily="34" charset="0"/>
              <a:buChar char="•"/>
            </a:pPr>
            <a:r>
              <a:rPr lang="el-GR" u="sng" dirty="0" smtClean="0">
                <a:solidFill>
                  <a:srgbClr val="127A92"/>
                </a:solidFill>
                <a:hlinkClick r:id="rId2"/>
              </a:rPr>
              <a:t>http://www.boldbodyswim.gr/</a:t>
            </a:r>
            <a:r>
              <a:rPr lang="el-GR" dirty="0" smtClean="0">
                <a:solidFill>
                  <a:srgbClr val="127A92"/>
                </a:solidFill>
              </a:rPr>
              <a:t> </a:t>
            </a:r>
          </a:p>
          <a:p>
            <a:pPr lvl="0">
              <a:buFont typeface="Arial" pitchFamily="34" charset="0"/>
              <a:buChar char="•"/>
            </a:pPr>
            <a:r>
              <a:rPr lang="el-GR" u="sng" dirty="0" smtClean="0">
                <a:solidFill>
                  <a:srgbClr val="127A92"/>
                </a:solidFill>
                <a:hlinkClick r:id="rId3"/>
              </a:rPr>
              <a:t>https://slideplayer.gr/slide/2997001/</a:t>
            </a:r>
            <a:endParaRPr lang="el-GR" dirty="0" smtClean="0">
              <a:solidFill>
                <a:srgbClr val="127A92"/>
              </a:solidFill>
            </a:endParaRPr>
          </a:p>
          <a:p>
            <a:pPr lvl="0">
              <a:buFont typeface="Arial" pitchFamily="34" charset="0"/>
              <a:buChar char="•"/>
            </a:pPr>
            <a:r>
              <a:rPr lang="el-GR" u="sng" dirty="0" smtClean="0">
                <a:solidFill>
                  <a:srgbClr val="127A92"/>
                </a:solidFill>
                <a:hlinkClick r:id="rId4"/>
              </a:rPr>
              <a:t>https://archive.patris.gr/articles/27502</a:t>
            </a:r>
            <a:endParaRPr lang="el-GR" dirty="0" smtClean="0">
              <a:solidFill>
                <a:srgbClr val="127A92"/>
              </a:solidFill>
            </a:endParaRPr>
          </a:p>
          <a:p>
            <a:pPr>
              <a:buFont typeface="Arial" pitchFamily="34" charset="0"/>
              <a:buChar char="•"/>
            </a:pPr>
            <a:r>
              <a:rPr lang="en-US" u="sng" dirty="0" smtClean="0">
                <a:solidFill>
                  <a:srgbClr val="127A92"/>
                </a:solidFill>
                <a:hlinkClick r:id="rId5"/>
              </a:rPr>
              <a:t>https</a:t>
            </a:r>
            <a:r>
              <a:rPr lang="el-GR" u="sng" dirty="0" smtClean="0">
                <a:solidFill>
                  <a:srgbClr val="127A92"/>
                </a:solidFill>
                <a:hlinkClick r:id="rId5"/>
              </a:rPr>
              <a:t>://</a:t>
            </a:r>
            <a:r>
              <a:rPr lang="en-US" u="sng" dirty="0" smtClean="0">
                <a:solidFill>
                  <a:srgbClr val="127A92"/>
                </a:solidFill>
                <a:hlinkClick r:id="rId5"/>
              </a:rPr>
              <a:t>www</a:t>
            </a:r>
            <a:r>
              <a:rPr lang="el-GR" u="sng" dirty="0" smtClean="0">
                <a:solidFill>
                  <a:srgbClr val="127A92"/>
                </a:solidFill>
                <a:hlinkClick r:id="rId5"/>
              </a:rPr>
              <a:t>.</a:t>
            </a:r>
            <a:r>
              <a:rPr lang="en-US" u="sng" dirty="0" err="1" smtClean="0">
                <a:solidFill>
                  <a:srgbClr val="127A92"/>
                </a:solidFill>
                <a:hlinkClick r:id="rId5"/>
              </a:rPr>
              <a:t>wefit</a:t>
            </a:r>
            <a:r>
              <a:rPr lang="el-GR" u="sng" dirty="0" smtClean="0">
                <a:solidFill>
                  <a:srgbClr val="127A92"/>
                </a:solidFill>
                <a:hlinkClick r:id="rId5"/>
              </a:rPr>
              <a:t>.</a:t>
            </a:r>
            <a:r>
              <a:rPr lang="en-US" u="sng" dirty="0" err="1" smtClean="0">
                <a:solidFill>
                  <a:srgbClr val="127A92"/>
                </a:solidFill>
                <a:hlinkClick r:id="rId5"/>
              </a:rPr>
              <a:t>gr</a:t>
            </a:r>
            <a:r>
              <a:rPr lang="el-GR" u="sng" dirty="0" smtClean="0">
                <a:solidFill>
                  <a:srgbClr val="127A92"/>
                </a:solidFill>
                <a:hlinkClick r:id="rId5"/>
              </a:rPr>
              <a:t>/</a:t>
            </a:r>
            <a:r>
              <a:rPr lang="en-US" u="sng" dirty="0" smtClean="0">
                <a:solidFill>
                  <a:srgbClr val="127A92"/>
                </a:solidFill>
                <a:hlinkClick r:id="rId5"/>
              </a:rPr>
              <a:t>el</a:t>
            </a:r>
            <a:r>
              <a:rPr lang="el-GR" u="sng" dirty="0" smtClean="0">
                <a:solidFill>
                  <a:srgbClr val="127A92"/>
                </a:solidFill>
                <a:hlinkClick r:id="rId5"/>
              </a:rPr>
              <a:t>/</a:t>
            </a:r>
            <a:r>
              <a:rPr lang="en-US" u="sng" dirty="0" smtClean="0">
                <a:solidFill>
                  <a:srgbClr val="127A92"/>
                </a:solidFill>
                <a:hlinkClick r:id="rId5"/>
              </a:rPr>
              <a:t>news</a:t>
            </a:r>
            <a:r>
              <a:rPr lang="el-GR" u="sng" dirty="0" smtClean="0">
                <a:solidFill>
                  <a:srgbClr val="127A92"/>
                </a:solidFill>
                <a:hlinkClick r:id="rId5"/>
              </a:rPr>
              <a:t>/</a:t>
            </a:r>
            <a:r>
              <a:rPr lang="en-US" u="sng" dirty="0" smtClean="0">
                <a:solidFill>
                  <a:srgbClr val="127A92"/>
                </a:solidFill>
                <a:hlinkClick r:id="rId5"/>
              </a:rPr>
              <a:t>fitness</a:t>
            </a:r>
            <a:r>
              <a:rPr lang="el-GR" u="sng" dirty="0" smtClean="0">
                <a:solidFill>
                  <a:srgbClr val="127A92"/>
                </a:solidFill>
                <a:hlinkClick r:id="rId5"/>
              </a:rPr>
              <a:t>/</a:t>
            </a:r>
            <a:r>
              <a:rPr lang="en-US" u="sng" dirty="0" smtClean="0">
                <a:solidFill>
                  <a:srgbClr val="127A92"/>
                </a:solidFill>
                <a:hlinkClick r:id="rId5"/>
              </a:rPr>
              <a:t>fencing</a:t>
            </a:r>
            <a:r>
              <a:rPr lang="el-GR" u="sng" dirty="0" smtClean="0">
                <a:solidFill>
                  <a:srgbClr val="127A92"/>
                </a:solidFill>
                <a:hlinkClick r:id="rId5"/>
              </a:rPr>
              <a:t>/</a:t>
            </a:r>
            <a:endParaRPr lang="el-GR" dirty="0" smtClean="0">
              <a:solidFill>
                <a:srgbClr val="127A92"/>
              </a:solidFill>
            </a:endParaRPr>
          </a:p>
          <a:p>
            <a:pPr>
              <a:buFont typeface="Arial" pitchFamily="34" charset="0"/>
              <a:buChar char="•"/>
            </a:pPr>
            <a:r>
              <a:rPr lang="en-US" dirty="0" smtClean="0">
                <a:solidFill>
                  <a:srgbClr val="127A92"/>
                </a:solidFill>
                <a:hlinkClick r:id="rId6"/>
              </a:rPr>
              <a:t>http://www.preciouslife.gr/archives/26946</a:t>
            </a:r>
            <a:endParaRPr lang="el-GR" dirty="0" smtClean="0">
              <a:solidFill>
                <a:srgbClr val="127A92"/>
              </a:solidFill>
            </a:endParaRPr>
          </a:p>
          <a:p>
            <a:endParaRPr lang="el-GR" dirty="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b="1" dirty="0" smtClean="0"/>
              <a:t> </a:t>
            </a:r>
            <a:r>
              <a:rPr lang="el-GR" dirty="0" smtClean="0"/>
              <a:t/>
            </a:r>
            <a:br>
              <a:rPr lang="el-GR" dirty="0" smtClean="0"/>
            </a:br>
            <a:r>
              <a:rPr lang="el-GR" dirty="0" smtClean="0">
                <a:latin typeface="Times New Roman" pitchFamily="18" charset="0"/>
                <a:cs typeface="Times New Roman" pitchFamily="18" charset="0"/>
              </a:rPr>
              <a:t>      </a:t>
            </a:r>
            <a:r>
              <a:rPr lang="el-GR" dirty="0" smtClean="0">
                <a:solidFill>
                  <a:srgbClr val="127A92"/>
                </a:solidFill>
                <a:latin typeface="Times New Roman" pitchFamily="18" charset="0"/>
                <a:cs typeface="Times New Roman" pitchFamily="18" charset="0"/>
              </a:rPr>
              <a:t>Η ΔΙΑΤΡΟΦΗ ΤΩΝ ΕΦΗΒΩΝ ΑΘΛΗΤΩΝ</a:t>
            </a:r>
            <a:r>
              <a:rPr lang="el-GR" dirty="0" smtClean="0"/>
              <a:t/>
            </a:r>
            <a:br>
              <a:rPr lang="el-GR" dirty="0" smtClean="0"/>
            </a:br>
            <a:endParaRPr lang="el-GR" dirty="0"/>
          </a:p>
        </p:txBody>
      </p:sp>
      <p:sp>
        <p:nvSpPr>
          <p:cNvPr id="7" name="6 - Θέση περιεχομένου"/>
          <p:cNvSpPr>
            <a:spLocks noGrp="1"/>
          </p:cNvSpPr>
          <p:nvPr>
            <p:ph sz="quarter" idx="1"/>
          </p:nvPr>
        </p:nvSpPr>
        <p:spPr>
          <a:xfrm>
            <a:off x="467544" y="1196752"/>
            <a:ext cx="7467600" cy="5112568"/>
          </a:xfrm>
        </p:spPr>
        <p:txBody>
          <a:bodyPr>
            <a:normAutofit/>
          </a:bodyPr>
          <a:lstStyle/>
          <a:p>
            <a:r>
              <a:rPr lang="el-GR" sz="2200" dirty="0" smtClean="0">
                <a:latin typeface="Times New Roman"/>
                <a:ea typeface="Calibri"/>
              </a:rPr>
              <a:t>Η καθημερινή διατροφή των εφήβων αθλητών είναι πολύ σημαντικό να καλύπτει τις ενεργειακές τους ανάγκες ,έτσι ώστε να λειτουργεί σωστά ο οργανισμός τους. Υπάρχουν κάποια βασικά συστατικά που πρέπει να προσλαμβάνουν  πριν, κατά τη διάρκεια και μετά το τέλος της άσκησης</a:t>
            </a:r>
            <a:r>
              <a:rPr lang="el-GR" sz="2200" dirty="0" smtClean="0"/>
              <a:t>,</a:t>
            </a:r>
            <a:r>
              <a:rPr lang="el-GR" sz="2200" dirty="0" smtClean="0">
                <a:latin typeface="Times New Roman"/>
                <a:ea typeface="Calibri"/>
              </a:rPr>
              <a:t> ώστε να εξασφαλίζεται η βέλτιστη συγκέντρωση γλυκόζης στο αίμα ,η μέγιστη δυνατή αθλητική απόδοση και η ταχύτατη αποκατάσταση των μυικών τραυματισμών.</a:t>
            </a:r>
            <a:endParaRPr lang="el-GR" sz="2200" dirty="0"/>
          </a:p>
        </p:txBody>
      </p:sp>
      <p:pic>
        <p:nvPicPr>
          <p:cNvPr id="8" name="7 - Εικόνα" descr="Î£ÏÎµÏÎ¹ÎºÎ® ÎµÎ¹ÎºÏÎ½Î±"/>
          <p:cNvPicPr/>
          <p:nvPr/>
        </p:nvPicPr>
        <p:blipFill>
          <a:blip r:embed="rId2" cstate="print"/>
          <a:srcRect/>
          <a:stretch>
            <a:fillRect/>
          </a:stretch>
        </p:blipFill>
        <p:spPr bwMode="auto">
          <a:xfrm>
            <a:off x="4355976" y="4509120"/>
            <a:ext cx="3362325" cy="1944216"/>
          </a:xfrm>
          <a:prstGeom prst="rect">
            <a:avLst/>
          </a:prstGeom>
          <a:noFill/>
          <a:ln w="9525">
            <a:noFill/>
            <a:miter lim="800000"/>
            <a:headEnd/>
            <a:tailEnd/>
          </a:ln>
        </p:spPr>
      </p:pic>
      <p:pic>
        <p:nvPicPr>
          <p:cNvPr id="9" name="8 - Εικόνα"/>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83568" y="4509120"/>
            <a:ext cx="3257153" cy="2000250"/>
          </a:xfrm>
          <a:prstGeom prst="rect">
            <a:avLst/>
          </a:prstGeom>
          <a:noFill/>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7"/>
            <a:ext cx="7467600" cy="274042"/>
          </a:xfrm>
        </p:spPr>
        <p:txBody>
          <a:bodyPr>
            <a:normAutofit fontScale="90000"/>
          </a:bodyPr>
          <a:lstStyle/>
          <a:p>
            <a:r>
              <a:rPr lang="el-GR" dirty="0" smtClean="0"/>
              <a:t>                            </a:t>
            </a:r>
            <a:endParaRPr lang="el-GR" dirty="0"/>
          </a:p>
        </p:txBody>
      </p:sp>
      <p:sp>
        <p:nvSpPr>
          <p:cNvPr id="3" name="2 - Θέση περιεχομένου"/>
          <p:cNvSpPr>
            <a:spLocks noGrp="1"/>
          </p:cNvSpPr>
          <p:nvPr>
            <p:ph sz="quarter" idx="1"/>
          </p:nvPr>
        </p:nvSpPr>
        <p:spPr>
          <a:xfrm>
            <a:off x="467544" y="620688"/>
            <a:ext cx="7467600" cy="5737848"/>
          </a:xfrm>
        </p:spPr>
        <p:txBody>
          <a:bodyPr>
            <a:normAutofit/>
          </a:bodyPr>
          <a:lstStyle/>
          <a:p>
            <a:pPr algn="just">
              <a:lnSpc>
                <a:spcPct val="115000"/>
              </a:lnSpc>
              <a:spcAft>
                <a:spcPts val="1000"/>
              </a:spcAft>
              <a:buNone/>
            </a:pPr>
            <a:r>
              <a:rPr lang="el-GR" sz="2200" dirty="0" smtClean="0">
                <a:latin typeface="Times New Roman" pitchFamily="18" charset="0"/>
                <a:ea typeface="Calibri"/>
                <a:cs typeface="Times New Roman" pitchFamily="18" charset="0"/>
              </a:rPr>
              <a:t>Τα συστατικά που πρέπει να προσλαμβάνουν είναι τα εξής:</a:t>
            </a:r>
          </a:p>
          <a:p>
            <a:pPr marL="342900" lvl="0" indent="-342900" algn="ctr">
              <a:lnSpc>
                <a:spcPct val="107000"/>
              </a:lnSpc>
              <a:spcAft>
                <a:spcPts val="800"/>
              </a:spcAft>
              <a:buFont typeface="Wingdings"/>
              <a:buChar char=""/>
            </a:pPr>
            <a:r>
              <a:rPr lang="el-GR" sz="2200" dirty="0" smtClean="0">
                <a:latin typeface="Times New Roman"/>
              </a:rPr>
              <a:t>Νερό</a:t>
            </a:r>
            <a:endParaRPr lang="el-GR" sz="2200" dirty="0" smtClean="0"/>
          </a:p>
          <a:p>
            <a:pPr marL="342900" lvl="0" indent="-342900" algn="ctr">
              <a:lnSpc>
                <a:spcPct val="107000"/>
              </a:lnSpc>
              <a:spcAft>
                <a:spcPts val="800"/>
              </a:spcAft>
              <a:buFont typeface="Wingdings"/>
              <a:buChar char=""/>
            </a:pPr>
            <a:r>
              <a:rPr lang="el-GR" sz="2200" dirty="0" smtClean="0">
                <a:latin typeface="Times New Roman"/>
              </a:rPr>
              <a:t>Υδατάνθρακες</a:t>
            </a:r>
            <a:endParaRPr lang="el-GR" sz="2200" dirty="0" smtClean="0"/>
          </a:p>
          <a:p>
            <a:pPr marL="342900" lvl="0" indent="-342900" algn="ctr">
              <a:lnSpc>
                <a:spcPct val="107000"/>
              </a:lnSpc>
              <a:spcAft>
                <a:spcPts val="800"/>
              </a:spcAft>
              <a:buFont typeface="Wingdings"/>
              <a:buChar char=""/>
            </a:pPr>
            <a:r>
              <a:rPr lang="el-GR" sz="2200" dirty="0" smtClean="0">
                <a:latin typeface="Times New Roman"/>
              </a:rPr>
              <a:t>Πρωτεΐνες</a:t>
            </a:r>
            <a:endParaRPr lang="el-GR" sz="2200" dirty="0" smtClean="0"/>
          </a:p>
          <a:p>
            <a:pPr marL="342900" lvl="0" indent="-342900" algn="ctr">
              <a:lnSpc>
                <a:spcPct val="107000"/>
              </a:lnSpc>
              <a:spcAft>
                <a:spcPts val="800"/>
              </a:spcAft>
              <a:buFont typeface="Wingdings"/>
              <a:buChar char=""/>
            </a:pPr>
            <a:r>
              <a:rPr lang="el-GR" sz="2200" dirty="0" smtClean="0">
                <a:latin typeface="Times New Roman"/>
              </a:rPr>
              <a:t>Λίπος</a:t>
            </a:r>
            <a:endParaRPr lang="el-GR" sz="2200" dirty="0" smtClean="0"/>
          </a:p>
          <a:p>
            <a:pPr marL="342900" lvl="0" indent="-342900" algn="ctr">
              <a:lnSpc>
                <a:spcPct val="107000"/>
              </a:lnSpc>
              <a:spcAft>
                <a:spcPts val="800"/>
              </a:spcAft>
              <a:buFont typeface="Wingdings"/>
              <a:buChar char=""/>
            </a:pPr>
            <a:r>
              <a:rPr lang="el-GR" sz="2200" dirty="0" smtClean="0">
                <a:latin typeface="Times New Roman"/>
              </a:rPr>
              <a:t>Σίδηρος</a:t>
            </a:r>
            <a:endParaRPr lang="el-GR" sz="2200" dirty="0" smtClean="0"/>
          </a:p>
          <a:p>
            <a:pPr marL="342900" lvl="0" indent="-342900" algn="ctr">
              <a:lnSpc>
                <a:spcPct val="107000"/>
              </a:lnSpc>
              <a:spcAft>
                <a:spcPts val="800"/>
              </a:spcAft>
              <a:buFont typeface="Wingdings"/>
              <a:buChar char=""/>
            </a:pPr>
            <a:r>
              <a:rPr lang="el-GR" sz="2200" dirty="0" smtClean="0">
                <a:latin typeface="Times New Roman"/>
              </a:rPr>
              <a:t>Ασβέστιο</a:t>
            </a:r>
            <a:endParaRPr lang="el-GR" sz="2200" dirty="0" smtClean="0"/>
          </a:p>
          <a:p>
            <a:pPr marL="342900" lvl="0" indent="-342900" algn="ctr">
              <a:lnSpc>
                <a:spcPct val="107000"/>
              </a:lnSpc>
              <a:spcAft>
                <a:spcPts val="800"/>
              </a:spcAft>
              <a:buFont typeface="Wingdings"/>
              <a:buChar char=""/>
            </a:pPr>
            <a:r>
              <a:rPr lang="el-GR" sz="2200" dirty="0" smtClean="0">
                <a:latin typeface="Times New Roman"/>
              </a:rPr>
              <a:t>Ψευδάργυρος</a:t>
            </a:r>
            <a:endParaRPr lang="el-GR" sz="2200" dirty="0" smtClean="0"/>
          </a:p>
          <a:p>
            <a:pPr marL="342900" lvl="0" indent="-342900" algn="ctr">
              <a:lnSpc>
                <a:spcPct val="107000"/>
              </a:lnSpc>
              <a:spcAft>
                <a:spcPts val="800"/>
              </a:spcAft>
              <a:buFont typeface="Wingdings"/>
              <a:buChar char=""/>
            </a:pPr>
            <a:r>
              <a:rPr lang="el-GR" sz="2200" dirty="0" smtClean="0">
                <a:latin typeface="Times New Roman"/>
              </a:rPr>
              <a:t>Βιταμίνες</a:t>
            </a:r>
            <a:endParaRPr lang="el-GR" sz="2200" dirty="0" smtClean="0"/>
          </a:p>
          <a:p>
            <a:pPr marL="342900" lvl="0" indent="-342900" algn="ctr">
              <a:lnSpc>
                <a:spcPct val="107000"/>
              </a:lnSpc>
              <a:spcAft>
                <a:spcPts val="800"/>
              </a:spcAft>
              <a:buFont typeface="Wingdings"/>
              <a:buChar char=""/>
            </a:pPr>
            <a:r>
              <a:rPr lang="el-GR" sz="2200" dirty="0" smtClean="0">
                <a:latin typeface="Times New Roman"/>
              </a:rPr>
              <a:t>Μέταλλα</a:t>
            </a:r>
            <a:endParaRPr lang="el-GR" sz="2200" dirty="0" smtClean="0"/>
          </a:p>
          <a:p>
            <a:pPr algn="just">
              <a:lnSpc>
                <a:spcPct val="115000"/>
              </a:lnSpc>
              <a:spcAft>
                <a:spcPts val="1000"/>
              </a:spcAft>
              <a:buNone/>
            </a:pPr>
            <a:endParaRPr lang="el-GR" dirty="0" smtClean="0">
              <a:solidFill>
                <a:srgbClr val="127A92"/>
              </a:solidFill>
              <a:latin typeface="Times New Roman" pitchFamily="18" charset="0"/>
              <a:ea typeface="Calibri"/>
              <a:cs typeface="Times New Roman" pitchFamily="18" charset="0"/>
            </a:endParaRPr>
          </a:p>
          <a:p>
            <a:endParaRPr lang="el-GR" dirty="0"/>
          </a:p>
        </p:txBody>
      </p:sp>
      <p:pic>
        <p:nvPicPr>
          <p:cNvPr id="4" name="3 - Εικόνα" descr="ÎÏÎ¿ÏÎ­Î»ÎµÏÎ¼Î± ÎµÎ¹ÎºÏÎ½Î±Ï Î³Î¹Î± Î±ÏÎ²ÎµÏÏÎ¹Î¿"/>
          <p:cNvPicPr/>
          <p:nvPr/>
        </p:nvPicPr>
        <p:blipFill>
          <a:blip r:embed="rId2" cstate="print"/>
          <a:srcRect/>
          <a:stretch>
            <a:fillRect/>
          </a:stretch>
        </p:blipFill>
        <p:spPr bwMode="auto">
          <a:xfrm>
            <a:off x="611560" y="1196752"/>
            <a:ext cx="2088232" cy="1440160"/>
          </a:xfrm>
          <a:prstGeom prst="rect">
            <a:avLst/>
          </a:prstGeom>
          <a:noFill/>
          <a:ln w="9525">
            <a:noFill/>
            <a:miter lim="800000"/>
            <a:headEnd/>
            <a:tailEnd/>
          </a:ln>
        </p:spPr>
      </p:pic>
      <p:pic>
        <p:nvPicPr>
          <p:cNvPr id="5" name="4 - Εικόνα" descr="ÎÏÎ¿ÏÎ­Î»ÎµÏÎ¼Î± ÎµÎ¹ÎºÏÎ½Î±Ï Î³Î¹Î± ÏÎ´Î±ÏÎ±Î½Î¸ÏÎ±ÎºÎµÏ"/>
          <p:cNvPicPr/>
          <p:nvPr/>
        </p:nvPicPr>
        <p:blipFill>
          <a:blip r:embed="rId3" cstate="print"/>
          <a:srcRect/>
          <a:stretch>
            <a:fillRect/>
          </a:stretch>
        </p:blipFill>
        <p:spPr bwMode="auto">
          <a:xfrm>
            <a:off x="5724128" y="1196752"/>
            <a:ext cx="2088232" cy="1368152"/>
          </a:xfrm>
          <a:prstGeom prst="rect">
            <a:avLst/>
          </a:prstGeom>
          <a:noFill/>
          <a:ln w="9525">
            <a:noFill/>
            <a:miter lim="800000"/>
            <a:headEnd/>
            <a:tailEnd/>
          </a:ln>
        </p:spPr>
      </p:pic>
      <p:pic>
        <p:nvPicPr>
          <p:cNvPr id="6" name="5 - Εικόνα" descr="ÎÏÎ¿ÏÎ­Î»ÎµÏÎ¼Î± ÎµÎ¹ÎºÏÎ½Î±Ï Î³Î¹Î± ÏÏÏÏÎµÎ¹Î½ÎµÏ"/>
          <p:cNvPicPr/>
          <p:nvPr/>
        </p:nvPicPr>
        <p:blipFill>
          <a:blip r:embed="rId4" cstate="print"/>
          <a:srcRect/>
          <a:stretch>
            <a:fillRect/>
          </a:stretch>
        </p:blipFill>
        <p:spPr bwMode="auto">
          <a:xfrm>
            <a:off x="611560" y="2780928"/>
            <a:ext cx="2232248" cy="1368152"/>
          </a:xfrm>
          <a:prstGeom prst="rect">
            <a:avLst/>
          </a:prstGeom>
          <a:noFill/>
          <a:ln w="9525">
            <a:noFill/>
            <a:miter lim="800000"/>
            <a:headEnd/>
            <a:tailEnd/>
          </a:ln>
        </p:spPr>
      </p:pic>
      <p:pic>
        <p:nvPicPr>
          <p:cNvPr id="7" name="6 - Εικόνα" descr="ÎÏÎ¿ÏÎ­Î»ÎµÏÎ¼Î± ÎµÎ¹ÎºÏÎ½Î±Ï Î³Î¹Î± ÏÎ¹Î´Î·ÏÎ¿Ï"/>
          <p:cNvPicPr/>
          <p:nvPr/>
        </p:nvPicPr>
        <p:blipFill>
          <a:blip r:embed="rId5" cstate="print"/>
          <a:srcRect/>
          <a:stretch>
            <a:fillRect/>
          </a:stretch>
        </p:blipFill>
        <p:spPr bwMode="auto">
          <a:xfrm>
            <a:off x="5868144" y="2708920"/>
            <a:ext cx="1800200" cy="1694309"/>
          </a:xfrm>
          <a:prstGeom prst="rect">
            <a:avLst/>
          </a:prstGeom>
          <a:noFill/>
          <a:ln w="9525">
            <a:noFill/>
            <a:miter lim="800000"/>
            <a:headEnd/>
            <a:tailEnd/>
          </a:ln>
        </p:spPr>
      </p:pic>
      <p:pic>
        <p:nvPicPr>
          <p:cNvPr id="8" name="7 - Εικόνα" descr="ÎÏÎ¿ÏÎ­Î»ÎµÏÎ¼Î± ÎµÎ¹ÎºÏÎ½Î±Ï Î³Î¹Î± ÏÎµÏÎ´Î±ÏÎ³ÏÏÎ¿Ï"/>
          <p:cNvPicPr/>
          <p:nvPr/>
        </p:nvPicPr>
        <p:blipFill>
          <a:blip r:embed="rId6" cstate="print"/>
          <a:srcRect/>
          <a:stretch>
            <a:fillRect/>
          </a:stretch>
        </p:blipFill>
        <p:spPr bwMode="auto">
          <a:xfrm>
            <a:off x="683568" y="4437112"/>
            <a:ext cx="2232248" cy="1512168"/>
          </a:xfrm>
          <a:prstGeom prst="rect">
            <a:avLst/>
          </a:prstGeom>
          <a:noFill/>
          <a:ln w="9525">
            <a:noFill/>
            <a:miter lim="800000"/>
            <a:headEnd/>
            <a:tailEnd/>
          </a:ln>
        </p:spPr>
      </p:pic>
      <p:pic>
        <p:nvPicPr>
          <p:cNvPr id="9" name="8 - Εικόνα" descr="ÎÏÎ¿ÏÎ­Î»ÎµÏÎ¼Î± ÎµÎ¹ÎºÏÎ½Î±Ï Î³Î¹Î± Î²Î¹ÏÎ±Î¼Î¹Î½ÎµÏ ÎºÎ±Î¹ Î¼ÎµÏÎ±Î»Î»Î±"/>
          <p:cNvPicPr/>
          <p:nvPr/>
        </p:nvPicPr>
        <p:blipFill>
          <a:blip r:embed="rId7" cstate="print"/>
          <a:srcRect/>
          <a:stretch>
            <a:fillRect/>
          </a:stretch>
        </p:blipFill>
        <p:spPr bwMode="auto">
          <a:xfrm>
            <a:off x="5724128" y="4509120"/>
            <a:ext cx="2088232" cy="144016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0"/>
            <a:ext cx="7467600" cy="1143000"/>
          </a:xfrm>
        </p:spPr>
        <p:txBody>
          <a:bodyPr/>
          <a:lstStyle/>
          <a:p>
            <a:r>
              <a:rPr lang="el-GR" sz="5400" kern="1400" spc="25" dirty="0" smtClean="0">
                <a:solidFill>
                  <a:srgbClr val="17365D"/>
                </a:solidFill>
                <a:latin typeface="Cambria"/>
                <a:ea typeface="Times New Roman"/>
                <a:cs typeface="Times New Roman"/>
              </a:rPr>
              <a:t>         </a:t>
            </a:r>
            <a:r>
              <a:rPr lang="el-GR" sz="2800" kern="1400" spc="25" dirty="0" smtClean="0">
                <a:solidFill>
                  <a:srgbClr val="127A92"/>
                </a:solidFill>
                <a:latin typeface="Times New Roman" pitchFamily="18" charset="0"/>
                <a:ea typeface="Times New Roman"/>
                <a:cs typeface="Times New Roman" pitchFamily="18" charset="0"/>
              </a:rPr>
              <a:t>ΜΕΣΟΓΕΙΚΗ ΔΙΑΤΡΟΦΗ  </a:t>
            </a:r>
            <a:endParaRPr lang="el-GR" sz="2800" dirty="0">
              <a:solidFill>
                <a:srgbClr val="127A92"/>
              </a:solidFill>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539552" y="1340768"/>
            <a:ext cx="7467600" cy="4873752"/>
          </a:xfrm>
        </p:spPr>
        <p:txBody>
          <a:bodyPr/>
          <a:lstStyle/>
          <a:p>
            <a:pPr algn="just">
              <a:lnSpc>
                <a:spcPct val="115000"/>
              </a:lnSpc>
              <a:spcAft>
                <a:spcPts val="1000"/>
              </a:spcAft>
            </a:pPr>
            <a:r>
              <a:rPr lang="el-GR" sz="2200" dirty="0" smtClean="0">
                <a:latin typeface="Times New Roman"/>
                <a:ea typeface="Calibri"/>
              </a:rPr>
              <a:t>Η Παραδοσιακή Μεσογειακή Διατροφή, ύστερα από μελέτες και στη χώρα μας και αλλού, έχει αποδειχτεί η πιο υγιεινή διατροφή.</a:t>
            </a:r>
            <a:r>
              <a:rPr lang="el-GR" sz="2200" dirty="0" smtClean="0">
                <a:latin typeface="Times New Roman"/>
                <a:ea typeface="Calibri"/>
                <a:cs typeface="Times New Roman"/>
              </a:rPr>
              <a:t> Είναι ξακουστή για τις ευεργετικές της ιδιότητες καθώς προφυλάσσει από εμφράγματα του μυοκαρδίου και από διάφορες μορφές καρκίνου, είναι φτωχή σε θερμίδες, τονώνει τον οργανισμό, βοηθάει την καλή λειτουργία του εντέρου κ.ά.</a:t>
            </a:r>
            <a:endParaRPr lang="el-GR" sz="2200" dirty="0" smtClean="0">
              <a:latin typeface="Calibri"/>
              <a:ea typeface="Calibri"/>
              <a:cs typeface="Times New Roman"/>
            </a:endParaRPr>
          </a:p>
          <a:p>
            <a:endParaRPr lang="el-GR" dirty="0"/>
          </a:p>
        </p:txBody>
      </p:sp>
      <p:pic>
        <p:nvPicPr>
          <p:cNvPr id="6" name="5 - Εικόνα" descr="ÎÏÎ¿ÏÎ­Î»ÎµÏÎ¼Î± ÎµÎ¹ÎºÏÎ½Î±Ï Î³Î¹Î± Î¼ÎµÏÎ¿Î³ÎµÎ¹Î±ÎºÎ· Î´Î¹Î±ÏÏÎ¿ÏÎ·"/>
          <p:cNvPicPr/>
          <p:nvPr/>
        </p:nvPicPr>
        <p:blipFill>
          <a:blip r:embed="rId2" cstate="print"/>
          <a:srcRect/>
          <a:stretch>
            <a:fillRect/>
          </a:stretch>
        </p:blipFill>
        <p:spPr bwMode="auto">
          <a:xfrm>
            <a:off x="2123728" y="4221088"/>
            <a:ext cx="4762871" cy="204978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sz="quarter" idx="1"/>
          </p:nvPr>
        </p:nvSpPr>
        <p:spPr>
          <a:xfrm>
            <a:off x="539552" y="620688"/>
            <a:ext cx="5832648" cy="5521824"/>
          </a:xfrm>
        </p:spPr>
        <p:txBody>
          <a:bodyPr>
            <a:normAutofit/>
          </a:bodyPr>
          <a:lstStyle/>
          <a:p>
            <a:pPr algn="just">
              <a:lnSpc>
                <a:spcPct val="115000"/>
              </a:lnSpc>
              <a:spcAft>
                <a:spcPts val="1000"/>
              </a:spcAft>
              <a:buNone/>
            </a:pPr>
            <a:r>
              <a:rPr lang="el-GR" sz="2200" dirty="0" smtClean="0">
                <a:latin typeface="Times New Roman"/>
                <a:ea typeface="Calibri"/>
                <a:cs typeface="Times New Roman"/>
              </a:rPr>
              <a:t>Η μεσογειακή διατροφή βασίζεται κυρίως:</a:t>
            </a:r>
          </a:p>
          <a:p>
            <a:pPr marL="377190" indent="-285750" algn="just">
              <a:lnSpc>
                <a:spcPct val="115000"/>
              </a:lnSpc>
              <a:buFont typeface="Wingdings" pitchFamily="2" charset="2"/>
              <a:buChar char="v"/>
            </a:pPr>
            <a:r>
              <a:rPr lang="el-GR" sz="2200" dirty="0" smtClean="0">
                <a:latin typeface="Times New Roman"/>
                <a:ea typeface="Calibri"/>
                <a:cs typeface="Times New Roman"/>
              </a:rPr>
              <a:t>στα φρέσκα λαχανικά,</a:t>
            </a:r>
            <a:endParaRPr lang="el-GR" sz="2200" dirty="0" smtClean="0">
              <a:latin typeface="Calibri"/>
              <a:ea typeface="Calibri"/>
              <a:cs typeface="Times New Roman"/>
            </a:endParaRPr>
          </a:p>
          <a:p>
            <a:pPr marL="377190" indent="-285750" algn="just">
              <a:lnSpc>
                <a:spcPct val="115000"/>
              </a:lnSpc>
              <a:buFont typeface="Wingdings" pitchFamily="2" charset="2"/>
              <a:buChar char="v"/>
            </a:pPr>
            <a:r>
              <a:rPr lang="el-GR" sz="2200" dirty="0" smtClean="0">
                <a:latin typeface="Times New Roman"/>
                <a:ea typeface="Calibri"/>
                <a:cs typeface="Times New Roman"/>
              </a:rPr>
              <a:t>στο ελαιόλαδο, ως την κύρια πηγή λίπους,</a:t>
            </a:r>
            <a:endParaRPr lang="el-GR" sz="2200" dirty="0" smtClean="0">
              <a:latin typeface="Calibri"/>
              <a:ea typeface="Calibri"/>
              <a:cs typeface="Times New Roman"/>
            </a:endParaRPr>
          </a:p>
          <a:p>
            <a:pPr marL="377190" indent="-285750" algn="just">
              <a:lnSpc>
                <a:spcPct val="115000"/>
              </a:lnSpc>
              <a:buFont typeface="Wingdings" pitchFamily="2" charset="2"/>
              <a:buChar char="v"/>
            </a:pPr>
            <a:r>
              <a:rPr lang="el-GR" sz="2200" dirty="0" smtClean="0">
                <a:latin typeface="Times New Roman"/>
                <a:ea typeface="Calibri"/>
                <a:cs typeface="Times New Roman"/>
              </a:rPr>
              <a:t>στα όσπρια,</a:t>
            </a:r>
            <a:endParaRPr lang="el-GR" sz="2200" dirty="0" smtClean="0">
              <a:latin typeface="Calibri"/>
              <a:ea typeface="Calibri"/>
              <a:cs typeface="Times New Roman"/>
            </a:endParaRPr>
          </a:p>
          <a:p>
            <a:pPr marL="377190" indent="-285750" algn="just">
              <a:lnSpc>
                <a:spcPct val="115000"/>
              </a:lnSpc>
              <a:buFont typeface="Wingdings" pitchFamily="2" charset="2"/>
              <a:buChar char="v"/>
            </a:pPr>
            <a:r>
              <a:rPr lang="el-GR" sz="2200" dirty="0" smtClean="0">
                <a:latin typeface="Times New Roman"/>
                <a:ea typeface="Calibri"/>
                <a:cs typeface="Times New Roman"/>
              </a:rPr>
              <a:t>στους σπόρους, οι οποίοι έχουν πρωταρχικό ρόλο στη διατροφή αυτή,</a:t>
            </a:r>
            <a:endParaRPr lang="el-GR" sz="2200" dirty="0" smtClean="0">
              <a:latin typeface="Calibri"/>
              <a:ea typeface="Calibri"/>
              <a:cs typeface="Times New Roman"/>
            </a:endParaRPr>
          </a:p>
          <a:p>
            <a:pPr marL="377190" indent="-285750" algn="just">
              <a:lnSpc>
                <a:spcPct val="115000"/>
              </a:lnSpc>
              <a:buFont typeface="Wingdings" pitchFamily="2" charset="2"/>
              <a:buChar char="v"/>
            </a:pPr>
            <a:r>
              <a:rPr lang="el-GR" sz="2200" dirty="0" smtClean="0">
                <a:latin typeface="Times New Roman"/>
                <a:ea typeface="Calibri"/>
                <a:cs typeface="Times New Roman"/>
              </a:rPr>
              <a:t>στα γαλακτοκομικά προϊόντα όπως το γιαούρτι και το γάλα, τα οποία πρέπει να</a:t>
            </a:r>
            <a:r>
              <a:rPr lang="el-GR" sz="2200" dirty="0" smtClean="0">
                <a:solidFill>
                  <a:srgbClr val="333333"/>
                </a:solidFill>
                <a:latin typeface="Arial"/>
                <a:ea typeface="Calibri"/>
                <a:cs typeface="Times New Roman"/>
              </a:rPr>
              <a:t> </a:t>
            </a:r>
            <a:r>
              <a:rPr lang="el-GR" sz="2200" dirty="0" smtClean="0">
                <a:solidFill>
                  <a:srgbClr val="333333"/>
                </a:solidFill>
                <a:latin typeface="Times New Roman"/>
                <a:ea typeface="Calibri"/>
                <a:cs typeface="Times New Roman"/>
              </a:rPr>
              <a:t>καταναλώνονται σε μέτριες ποσότητες,</a:t>
            </a:r>
            <a:endParaRPr lang="el-GR" sz="2200" dirty="0" smtClean="0">
              <a:latin typeface="Calibri"/>
              <a:ea typeface="Calibri"/>
              <a:cs typeface="Times New Roman"/>
            </a:endParaRPr>
          </a:p>
          <a:p>
            <a:pPr marL="377190" indent="-285750" algn="just">
              <a:lnSpc>
                <a:spcPct val="115000"/>
              </a:lnSpc>
              <a:buFont typeface="Wingdings" pitchFamily="2" charset="2"/>
              <a:buChar char="v"/>
            </a:pPr>
            <a:r>
              <a:rPr lang="el-GR" sz="2200" dirty="0" smtClean="0">
                <a:latin typeface="Times New Roman"/>
                <a:ea typeface="Calibri"/>
                <a:cs typeface="Times New Roman"/>
              </a:rPr>
              <a:t>στο κόκκινο κρασί,</a:t>
            </a:r>
            <a:endParaRPr lang="el-GR" sz="2200" dirty="0" smtClean="0">
              <a:latin typeface="Calibri"/>
              <a:ea typeface="Calibri"/>
              <a:cs typeface="Times New Roman"/>
            </a:endParaRPr>
          </a:p>
          <a:p>
            <a:pPr marL="377190" indent="-285750" algn="just">
              <a:lnSpc>
                <a:spcPct val="115000"/>
              </a:lnSpc>
              <a:spcAft>
                <a:spcPts val="1000"/>
              </a:spcAft>
              <a:buFont typeface="Wingdings" pitchFamily="2" charset="2"/>
              <a:buChar char="v"/>
            </a:pPr>
            <a:r>
              <a:rPr lang="el-GR" sz="2200" dirty="0" smtClean="0">
                <a:latin typeface="Times New Roman"/>
                <a:ea typeface="Calibri"/>
                <a:cs typeface="Times New Roman"/>
              </a:rPr>
              <a:t>στην ελάχιστη κατανάλωση κόκκινου κρέατος.</a:t>
            </a:r>
            <a:endParaRPr lang="el-GR" sz="2200" dirty="0" smtClean="0">
              <a:latin typeface="Calibri"/>
              <a:ea typeface="Calibri"/>
              <a:cs typeface="Times New Roman"/>
            </a:endParaRPr>
          </a:p>
          <a:p>
            <a:pPr algn="just">
              <a:lnSpc>
                <a:spcPct val="115000"/>
              </a:lnSpc>
              <a:spcAft>
                <a:spcPts val="1000"/>
              </a:spcAft>
              <a:buNone/>
            </a:pPr>
            <a:endParaRPr lang="el-GR" sz="2000" dirty="0" smtClean="0">
              <a:latin typeface="Calibri"/>
              <a:ea typeface="Calibri"/>
              <a:cs typeface="Times New Roman"/>
            </a:endParaRPr>
          </a:p>
          <a:p>
            <a:endParaRPr lang="el-GR" dirty="0"/>
          </a:p>
        </p:txBody>
      </p:sp>
      <p:pic>
        <p:nvPicPr>
          <p:cNvPr id="4" name="3 - Εικόνα" descr="Î£ÏÎµÏÎ¹ÎºÎ® ÎµÎ¹ÎºÏÎ½Î±"/>
          <p:cNvPicPr/>
          <p:nvPr/>
        </p:nvPicPr>
        <p:blipFill>
          <a:blip r:embed="rId2" cstate="print"/>
          <a:srcRect/>
          <a:stretch>
            <a:fillRect/>
          </a:stretch>
        </p:blipFill>
        <p:spPr bwMode="auto">
          <a:xfrm>
            <a:off x="6500826" y="714356"/>
            <a:ext cx="1664038" cy="1079770"/>
          </a:xfrm>
          <a:prstGeom prst="rect">
            <a:avLst/>
          </a:prstGeom>
          <a:noFill/>
          <a:ln w="9525">
            <a:noFill/>
            <a:miter lim="800000"/>
            <a:headEnd/>
            <a:tailEnd/>
          </a:ln>
        </p:spPr>
      </p:pic>
      <p:pic>
        <p:nvPicPr>
          <p:cNvPr id="5" name="4 - Εικόνα" descr="Î£ÏÎµÏÎ¹ÎºÎ® ÎµÎ¹ÎºÏÎ½Î±"/>
          <p:cNvPicPr/>
          <p:nvPr/>
        </p:nvPicPr>
        <p:blipFill>
          <a:blip r:embed="rId3" cstate="print"/>
          <a:srcRect/>
          <a:stretch>
            <a:fillRect/>
          </a:stretch>
        </p:blipFill>
        <p:spPr bwMode="auto">
          <a:xfrm>
            <a:off x="6516216" y="2276872"/>
            <a:ext cx="1728192" cy="1152128"/>
          </a:xfrm>
          <a:prstGeom prst="rect">
            <a:avLst/>
          </a:prstGeom>
          <a:noFill/>
          <a:ln w="9525">
            <a:noFill/>
            <a:miter lim="800000"/>
            <a:headEnd/>
            <a:tailEnd/>
          </a:ln>
        </p:spPr>
      </p:pic>
      <p:pic>
        <p:nvPicPr>
          <p:cNvPr id="6" name="5 - Εικόνα" descr="ÎÏÎ¿ÏÎ­Î»ÎµÏÎ¼Î± ÎµÎ¹ÎºÏÎ½Î±Ï Î³Î¹Î± Î±Î¼ÏÎ»Î¿ÏÏÎ± ÏÏÎ¿ÏÎ¹Î¼Î±"/>
          <p:cNvPicPr/>
          <p:nvPr/>
        </p:nvPicPr>
        <p:blipFill>
          <a:blip r:embed="rId4" cstate="print"/>
          <a:srcRect/>
          <a:stretch>
            <a:fillRect/>
          </a:stretch>
        </p:blipFill>
        <p:spPr bwMode="auto">
          <a:xfrm>
            <a:off x="6429388" y="3929066"/>
            <a:ext cx="1965392" cy="972766"/>
          </a:xfrm>
          <a:prstGeom prst="rect">
            <a:avLst/>
          </a:prstGeom>
          <a:noFill/>
          <a:ln w="9525">
            <a:noFill/>
            <a:miter lim="800000"/>
            <a:headEnd/>
            <a:tailEnd/>
          </a:ln>
        </p:spPr>
      </p:pic>
      <p:pic>
        <p:nvPicPr>
          <p:cNvPr id="9" name="8 - Εικόνα" descr="Î£ÏÎµÏÎ¹ÎºÎ® ÎµÎ¹ÎºÏÎ½Î±"/>
          <p:cNvPicPr/>
          <p:nvPr/>
        </p:nvPicPr>
        <p:blipFill>
          <a:blip r:embed="rId5" cstate="print"/>
          <a:srcRect/>
          <a:stretch>
            <a:fillRect/>
          </a:stretch>
        </p:blipFill>
        <p:spPr bwMode="auto">
          <a:xfrm>
            <a:off x="6516216" y="5229200"/>
            <a:ext cx="1512168" cy="108012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nSpc>
                <a:spcPct val="115000"/>
              </a:lnSpc>
              <a:spcAft>
                <a:spcPts val="1000"/>
              </a:spcAft>
            </a:pPr>
            <a:r>
              <a:rPr lang="el-GR" sz="2800" b="1" dirty="0" smtClean="0">
                <a:solidFill>
                  <a:srgbClr val="127A92"/>
                </a:solidFill>
                <a:latin typeface="Times New Roman"/>
                <a:ea typeface="Calibri"/>
                <a:cs typeface="Times New Roman"/>
              </a:rPr>
              <a:t>                      </a:t>
            </a:r>
            <a:r>
              <a:rPr lang="el-GR" sz="2800" dirty="0" smtClean="0">
                <a:latin typeface="Calibri"/>
                <a:ea typeface="Calibri"/>
                <a:cs typeface="Times New Roman"/>
              </a:rPr>
              <a:t/>
            </a:r>
            <a:br>
              <a:rPr lang="el-GR" sz="2800" dirty="0" smtClean="0">
                <a:latin typeface="Calibri"/>
                <a:ea typeface="Calibri"/>
                <a:cs typeface="Times New Roman"/>
              </a:rPr>
            </a:br>
            <a:endParaRPr lang="el-GR" dirty="0"/>
          </a:p>
        </p:txBody>
      </p:sp>
      <p:sp>
        <p:nvSpPr>
          <p:cNvPr id="3" name="2 - Θέση περιεχομένου"/>
          <p:cNvSpPr>
            <a:spLocks noGrp="1"/>
          </p:cNvSpPr>
          <p:nvPr>
            <p:ph sz="quarter" idx="1"/>
          </p:nvPr>
        </p:nvSpPr>
        <p:spPr>
          <a:xfrm>
            <a:off x="457200" y="620688"/>
            <a:ext cx="7571184" cy="5853264"/>
          </a:xfrm>
        </p:spPr>
        <p:txBody>
          <a:bodyPr/>
          <a:lstStyle/>
          <a:p>
            <a:pPr algn="just">
              <a:lnSpc>
                <a:spcPct val="115000"/>
              </a:lnSpc>
              <a:spcAft>
                <a:spcPts val="1000"/>
              </a:spcAft>
              <a:buNone/>
            </a:pPr>
            <a:r>
              <a:rPr lang="el-GR" b="1" dirty="0" smtClean="0">
                <a:solidFill>
                  <a:srgbClr val="127A92"/>
                </a:solidFill>
                <a:latin typeface="Times New Roman"/>
                <a:ea typeface="Calibri"/>
                <a:cs typeface="Times New Roman"/>
              </a:rPr>
              <a:t>Στόχοι:</a:t>
            </a:r>
          </a:p>
          <a:p>
            <a:pPr marL="342900" lvl="0" indent="-342900" algn="just">
              <a:lnSpc>
                <a:spcPct val="115000"/>
              </a:lnSpc>
              <a:buFont typeface="Wingdings"/>
              <a:buChar char=""/>
            </a:pPr>
            <a:r>
              <a:rPr lang="el-GR" sz="2000" dirty="0" smtClean="0">
                <a:solidFill>
                  <a:srgbClr val="000000"/>
                </a:solidFill>
                <a:latin typeface="Times New Roman"/>
                <a:ea typeface="Calibri"/>
                <a:cs typeface="Times New Roman"/>
              </a:rPr>
              <a:t>Να χάσετε βάρος και να πετύχετε τους στόχους σας στον έλεγχό του.</a:t>
            </a:r>
            <a:endParaRPr lang="el-GR" sz="1800" dirty="0" smtClean="0">
              <a:latin typeface="Calibri"/>
              <a:ea typeface="Calibri"/>
              <a:cs typeface="Times New Roman"/>
            </a:endParaRPr>
          </a:p>
          <a:p>
            <a:pPr marL="342900" lvl="0" indent="-342900" algn="just">
              <a:lnSpc>
                <a:spcPct val="115000"/>
              </a:lnSpc>
              <a:buFont typeface="Wingdings"/>
              <a:buChar char=""/>
            </a:pPr>
            <a:r>
              <a:rPr lang="el-GR" sz="2000" dirty="0" smtClean="0">
                <a:solidFill>
                  <a:srgbClr val="000000"/>
                </a:solidFill>
                <a:latin typeface="Times New Roman"/>
                <a:ea typeface="Calibri"/>
                <a:cs typeface="Times New Roman"/>
              </a:rPr>
              <a:t>Να μειώσετε την πιθανότητα καρδιαγγειακών παθήσεων και υψηλής αρτηριακής πίεσης.</a:t>
            </a:r>
            <a:endParaRPr lang="el-GR" sz="1800" dirty="0" smtClean="0">
              <a:latin typeface="Calibri"/>
              <a:ea typeface="Calibri"/>
              <a:cs typeface="Times New Roman"/>
            </a:endParaRPr>
          </a:p>
          <a:p>
            <a:pPr marL="342900" lvl="0" indent="-342900" algn="just">
              <a:lnSpc>
                <a:spcPct val="115000"/>
              </a:lnSpc>
              <a:buFont typeface="Wingdings"/>
              <a:buChar char=""/>
            </a:pPr>
            <a:r>
              <a:rPr lang="el-GR" sz="2000" dirty="0" smtClean="0">
                <a:solidFill>
                  <a:srgbClr val="000000"/>
                </a:solidFill>
                <a:latin typeface="Times New Roman"/>
                <a:ea typeface="Calibri"/>
                <a:cs typeface="Times New Roman"/>
              </a:rPr>
              <a:t>Στην καταπολέμηση ορισμένων μορφών καρκίνου και χρόνιων παθήσεων.</a:t>
            </a:r>
            <a:endParaRPr lang="el-GR" sz="1800" dirty="0" smtClean="0">
              <a:latin typeface="Calibri"/>
              <a:ea typeface="Calibri"/>
              <a:cs typeface="Times New Roman"/>
            </a:endParaRPr>
          </a:p>
          <a:p>
            <a:pPr marL="342900" lvl="0" indent="-342900" algn="just">
              <a:lnSpc>
                <a:spcPct val="115000"/>
              </a:lnSpc>
              <a:buFont typeface="Wingdings"/>
              <a:buChar char=""/>
            </a:pPr>
            <a:r>
              <a:rPr lang="el-GR" sz="2000" dirty="0" smtClean="0">
                <a:solidFill>
                  <a:srgbClr val="000000"/>
                </a:solidFill>
                <a:latin typeface="Times New Roman"/>
                <a:ea typeface="Calibri"/>
                <a:cs typeface="Times New Roman"/>
              </a:rPr>
              <a:t>Μείωση του άσθματος.</a:t>
            </a:r>
            <a:endParaRPr lang="el-GR" sz="1800" dirty="0" smtClean="0">
              <a:latin typeface="Calibri"/>
              <a:ea typeface="Calibri"/>
              <a:cs typeface="Times New Roman"/>
            </a:endParaRPr>
          </a:p>
          <a:p>
            <a:pPr marL="342900" lvl="0" indent="-342900" algn="just">
              <a:lnSpc>
                <a:spcPct val="115000"/>
              </a:lnSpc>
              <a:buFont typeface="Wingdings"/>
              <a:buChar char=""/>
            </a:pPr>
            <a:r>
              <a:rPr lang="el-GR" sz="2000" dirty="0" smtClean="0">
                <a:solidFill>
                  <a:srgbClr val="000000"/>
                </a:solidFill>
                <a:latin typeface="Times New Roman"/>
                <a:ea typeface="Calibri"/>
                <a:cs typeface="Times New Roman"/>
              </a:rPr>
              <a:t>Στην αποφυγή του διαβήτη.</a:t>
            </a:r>
            <a:endParaRPr lang="el-GR" sz="1800" dirty="0" smtClean="0">
              <a:latin typeface="Calibri"/>
              <a:ea typeface="Calibri"/>
              <a:cs typeface="Times New Roman"/>
            </a:endParaRPr>
          </a:p>
          <a:p>
            <a:pPr marL="342900" lvl="0" indent="-342900" algn="just">
              <a:lnSpc>
                <a:spcPct val="115000"/>
              </a:lnSpc>
              <a:buFont typeface="Wingdings"/>
              <a:buChar char=""/>
            </a:pPr>
            <a:r>
              <a:rPr lang="el-GR" sz="2000" dirty="0" smtClean="0">
                <a:solidFill>
                  <a:srgbClr val="000000"/>
                </a:solidFill>
                <a:latin typeface="Times New Roman"/>
                <a:ea typeface="Calibri"/>
                <a:cs typeface="Times New Roman"/>
              </a:rPr>
              <a:t>Να αποφύγετε την κατάθλιψη.</a:t>
            </a:r>
            <a:endParaRPr lang="el-GR" sz="1800" dirty="0" smtClean="0">
              <a:latin typeface="Calibri"/>
              <a:ea typeface="Calibri"/>
              <a:cs typeface="Times New Roman"/>
            </a:endParaRPr>
          </a:p>
          <a:p>
            <a:pPr marL="342900" lvl="0" indent="-342900" algn="just">
              <a:lnSpc>
                <a:spcPct val="115000"/>
              </a:lnSpc>
              <a:buFont typeface="Wingdings"/>
              <a:buChar char=""/>
            </a:pPr>
            <a:r>
              <a:rPr lang="el-GR" sz="2000" dirty="0" smtClean="0">
                <a:solidFill>
                  <a:srgbClr val="000000"/>
                </a:solidFill>
                <a:latin typeface="Times New Roman"/>
                <a:ea typeface="Calibri"/>
                <a:cs typeface="Times New Roman"/>
              </a:rPr>
              <a:t>Να μεγαλώσετε υγιέστερα μωρά.</a:t>
            </a:r>
            <a:endParaRPr lang="el-GR" sz="1800" dirty="0" smtClean="0">
              <a:latin typeface="Calibri"/>
              <a:ea typeface="Calibri"/>
              <a:cs typeface="Times New Roman"/>
            </a:endParaRPr>
          </a:p>
          <a:p>
            <a:pPr marL="342900" lvl="0" indent="-342900" algn="just">
              <a:lnSpc>
                <a:spcPct val="115000"/>
              </a:lnSpc>
              <a:spcAft>
                <a:spcPts val="1000"/>
              </a:spcAft>
              <a:buFont typeface="Wingdings"/>
              <a:buChar char=""/>
            </a:pPr>
            <a:r>
              <a:rPr lang="el-GR" sz="2000" dirty="0" smtClean="0">
                <a:solidFill>
                  <a:srgbClr val="000000"/>
                </a:solidFill>
                <a:latin typeface="Times New Roman"/>
                <a:ea typeface="Calibri"/>
                <a:cs typeface="Times New Roman"/>
              </a:rPr>
              <a:t>Μείωση της συχνότητας εμφάνισης των νόσων Parkinson και Alzheimer, καθώς και μείωση της θνησιμότητας από τη νόσο Alzheimer.</a:t>
            </a:r>
            <a:endParaRPr lang="el-GR" sz="1800" dirty="0" smtClean="0">
              <a:latin typeface="Calibri"/>
              <a:ea typeface="Calibri"/>
              <a:cs typeface="Times New Roman"/>
            </a:endParaRPr>
          </a:p>
          <a:p>
            <a:pPr algn="just">
              <a:lnSpc>
                <a:spcPct val="115000"/>
              </a:lnSpc>
              <a:spcAft>
                <a:spcPts val="1000"/>
              </a:spcAft>
              <a:buNone/>
            </a:pPr>
            <a:endParaRPr lang="el-GR" sz="2000" dirty="0" smtClean="0">
              <a:solidFill>
                <a:srgbClr val="127A92"/>
              </a:solidFill>
              <a:latin typeface="Calibri"/>
              <a:ea typeface="Calibri"/>
              <a:cs typeface="Times New Roman"/>
            </a:endParaRPr>
          </a:p>
          <a:p>
            <a:endParaRPr lang="el-GR" dirty="0"/>
          </a:p>
        </p:txBody>
      </p:sp>
      <p:pic>
        <p:nvPicPr>
          <p:cNvPr id="4" name="3 - Εικόνα" descr="mediteranean_diet1.jpg"/>
          <p:cNvPicPr/>
          <p:nvPr/>
        </p:nvPicPr>
        <p:blipFill>
          <a:blip r:embed="rId2" cstate="print"/>
          <a:stretch>
            <a:fillRect/>
          </a:stretch>
        </p:blipFill>
        <p:spPr>
          <a:xfrm>
            <a:off x="4788024" y="2852936"/>
            <a:ext cx="3181350" cy="2063446"/>
          </a:xfrm>
          <a:prstGeom prst="rect">
            <a:avLst/>
          </a:prstGeom>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nSpc>
                <a:spcPct val="115000"/>
              </a:lnSpc>
              <a:spcAft>
                <a:spcPts val="1000"/>
              </a:spcAft>
            </a:pPr>
            <a:r>
              <a:rPr lang="el-GR" sz="3200" dirty="0" smtClean="0">
                <a:solidFill>
                  <a:srgbClr val="127A92"/>
                </a:solidFill>
                <a:latin typeface="Times New Roman"/>
                <a:ea typeface="Calibri"/>
                <a:cs typeface="Times New Roman"/>
              </a:rPr>
              <a:t>          </a:t>
            </a:r>
            <a:r>
              <a:rPr lang="el-GR" sz="3200" dirty="0" smtClean="0">
                <a:solidFill>
                  <a:srgbClr val="127A92"/>
                </a:solidFill>
                <a:latin typeface="Times New Roman" pitchFamily="18" charset="0"/>
                <a:ea typeface="Calibri"/>
                <a:cs typeface="Times New Roman" pitchFamily="18" charset="0"/>
              </a:rPr>
              <a:t>«Μη διαδεδομένα αθλήματα»</a:t>
            </a:r>
            <a:r>
              <a:rPr lang="el-GR" sz="2800" dirty="0" smtClean="0">
                <a:latin typeface="Times New Roman" pitchFamily="18" charset="0"/>
                <a:ea typeface="Calibri"/>
                <a:cs typeface="Times New Roman" pitchFamily="18" charset="0"/>
              </a:rPr>
              <a:t/>
            </a:r>
            <a:br>
              <a:rPr lang="el-GR" sz="2800" dirty="0" smtClean="0">
                <a:latin typeface="Times New Roman" pitchFamily="18" charset="0"/>
                <a:ea typeface="Calibri"/>
                <a:cs typeface="Times New Roman" pitchFamily="18" charset="0"/>
              </a:rPr>
            </a:br>
            <a:endParaRPr lang="el-GR"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457200" y="908720"/>
            <a:ext cx="4402832" cy="5565232"/>
          </a:xfrm>
        </p:spPr>
        <p:txBody>
          <a:bodyPr/>
          <a:lstStyle/>
          <a:p>
            <a:pPr lvl="0">
              <a:buFont typeface="Wingdings" pitchFamily="2" charset="2"/>
              <a:buChar char="§"/>
            </a:pPr>
            <a:r>
              <a:rPr lang="el-GR" sz="2000" b="1" dirty="0" smtClean="0">
                <a:solidFill>
                  <a:srgbClr val="127A92"/>
                </a:solidFill>
                <a:latin typeface="Times New Roman" pitchFamily="18" charset="0"/>
                <a:cs typeface="Times New Roman" pitchFamily="18" charset="0"/>
              </a:rPr>
              <a:t>Ιστιοπλοΐα</a:t>
            </a:r>
            <a:endParaRPr lang="el-GR" sz="2000" dirty="0" smtClean="0">
              <a:solidFill>
                <a:srgbClr val="127A92"/>
              </a:solidFill>
              <a:latin typeface="Times New Roman" pitchFamily="18" charset="0"/>
              <a:cs typeface="Times New Roman" pitchFamily="18" charset="0"/>
            </a:endParaRPr>
          </a:p>
          <a:p>
            <a:pPr>
              <a:buNone/>
            </a:pPr>
            <a:r>
              <a:rPr lang="el-GR" sz="2000" dirty="0" smtClean="0">
                <a:latin typeface="Times New Roman" pitchFamily="18" charset="0"/>
                <a:cs typeface="Times New Roman" pitchFamily="18" charset="0"/>
              </a:rPr>
              <a:t>    Η ιστιοπλοΐα είναι η τέχνη του αρμενίσματος στο νερό χρησιμοποιώντας ως  κύρια πηγή ενέργειας τον άνεμο. Το όνομά της είναι σύνθετο από το ιστίο + πλους δηλαδή πλεύση με το πανί. </a:t>
            </a:r>
            <a:endParaRPr lang="el-GR" sz="2000" dirty="0" smtClean="0">
              <a:latin typeface="Times New Roman" pitchFamily="18" charset="0"/>
              <a:ea typeface="Calibri"/>
              <a:cs typeface="Times New Roman" pitchFamily="18" charset="0"/>
            </a:endParaRPr>
          </a:p>
          <a:p>
            <a:pPr marL="342900" lvl="0" indent="-342900" algn="just">
              <a:spcAft>
                <a:spcPts val="600"/>
              </a:spcAft>
              <a:buFont typeface="Wingdings" pitchFamily="2" charset="2"/>
              <a:buChar char="§"/>
            </a:pPr>
            <a:r>
              <a:rPr lang="el-GR" sz="2000" b="1" dirty="0" smtClean="0">
                <a:solidFill>
                  <a:srgbClr val="127A92"/>
                </a:solidFill>
                <a:latin typeface="Times New Roman" pitchFamily="18" charset="0"/>
                <a:ea typeface="Calibri"/>
                <a:cs typeface="Times New Roman" pitchFamily="18" charset="0"/>
              </a:rPr>
              <a:t>Υδατοσφαίριση</a:t>
            </a:r>
          </a:p>
          <a:p>
            <a:pPr marL="342900" indent="-342900" algn="just">
              <a:spcAft>
                <a:spcPts val="600"/>
              </a:spcAft>
              <a:buNone/>
            </a:pPr>
            <a:r>
              <a:rPr lang="el-GR" sz="2000" dirty="0" smtClean="0">
                <a:solidFill>
                  <a:srgbClr val="222222"/>
                </a:solidFill>
                <a:latin typeface="Times New Roman" pitchFamily="18" charset="0"/>
                <a:ea typeface="Calibri"/>
                <a:cs typeface="Times New Roman" pitchFamily="18" charset="0"/>
              </a:rPr>
              <a:t>      Η υδατοσφαίριση είναι ομαδικό άθλημα, το οποίο διεξάγεται σε πισίνα, από δύο επταμελείς ομάδες - έξι παίκτες και έναν </a:t>
            </a:r>
            <a:r>
              <a:rPr lang="el-GR" sz="2000" dirty="0" smtClean="0">
                <a:latin typeface="Times New Roman" pitchFamily="18" charset="0"/>
                <a:ea typeface="Calibri"/>
                <a:cs typeface="Times New Roman" pitchFamily="18" charset="0"/>
              </a:rPr>
              <a:t>τερματοφύλακα</a:t>
            </a:r>
            <a:r>
              <a:rPr lang="el-GR" sz="2000" dirty="0" smtClean="0">
                <a:solidFill>
                  <a:srgbClr val="222222"/>
                </a:solidFill>
                <a:latin typeface="Times New Roman" pitchFamily="18" charset="0"/>
                <a:ea typeface="Calibri"/>
                <a:cs typeface="Times New Roman" pitchFamily="18" charset="0"/>
              </a:rPr>
              <a:t>. Ο σκοπός του παιχνιδιού είναι η επίτευξη τερμάτων με την ρίψη της μπάλας μέσα στο τέρμα. </a:t>
            </a:r>
            <a:endParaRPr lang="el-GR" sz="2000" dirty="0" smtClean="0">
              <a:solidFill>
                <a:srgbClr val="127A92"/>
              </a:solidFill>
              <a:latin typeface="Times New Roman" pitchFamily="18" charset="0"/>
              <a:ea typeface="Calibri"/>
              <a:cs typeface="Times New Roman" pitchFamily="18" charset="0"/>
            </a:endParaRPr>
          </a:p>
          <a:p>
            <a:pPr>
              <a:buNone/>
            </a:pPr>
            <a:endParaRPr lang="el-GR" sz="2000" dirty="0" smtClean="0">
              <a:latin typeface="Times New Roman" pitchFamily="18" charset="0"/>
              <a:cs typeface="Times New Roman" pitchFamily="18" charset="0"/>
            </a:endParaRPr>
          </a:p>
        </p:txBody>
      </p:sp>
      <p:pic>
        <p:nvPicPr>
          <p:cNvPr id="4" name="3 - Εικόνα" descr="ÎÏÎ¿ÏÎ­Î»ÎµÏÎ¼Î± ÎµÎ¹ÎºÏÎ½Î±Ï Î³Î¹Î± Î¹ÏÏÎ¹Î¿ÏÎ»Î¿ÎÎ±"/>
          <p:cNvPicPr/>
          <p:nvPr/>
        </p:nvPicPr>
        <p:blipFill>
          <a:blip r:embed="rId2" cstate="print"/>
          <a:srcRect/>
          <a:stretch>
            <a:fillRect/>
          </a:stretch>
        </p:blipFill>
        <p:spPr bwMode="auto">
          <a:xfrm>
            <a:off x="5004048" y="1196752"/>
            <a:ext cx="2520280" cy="1946523"/>
          </a:xfrm>
          <a:prstGeom prst="rect">
            <a:avLst/>
          </a:prstGeom>
          <a:noFill/>
          <a:ln w="9525">
            <a:noFill/>
            <a:miter lim="800000"/>
            <a:headEnd/>
            <a:tailEnd/>
          </a:ln>
        </p:spPr>
      </p:pic>
      <p:pic>
        <p:nvPicPr>
          <p:cNvPr id="8" name="3 - Εικόνα" descr="waterpoloball.jpg"/>
          <p:cNvPicPr/>
          <p:nvPr/>
        </p:nvPicPr>
        <p:blipFill>
          <a:blip r:embed="rId3" cstate="print"/>
          <a:stretch>
            <a:fillRect/>
          </a:stretch>
        </p:blipFill>
        <p:spPr>
          <a:xfrm>
            <a:off x="5220072" y="3789040"/>
            <a:ext cx="2520280" cy="1944216"/>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sz="quarter" idx="1"/>
          </p:nvPr>
        </p:nvSpPr>
        <p:spPr>
          <a:xfrm>
            <a:off x="457200" y="692696"/>
            <a:ext cx="4762872" cy="5781256"/>
          </a:xfrm>
        </p:spPr>
        <p:txBody>
          <a:bodyPr/>
          <a:lstStyle/>
          <a:p>
            <a:pPr marL="342900" lvl="0" indent="-342900" algn="just">
              <a:lnSpc>
                <a:spcPct val="115000"/>
              </a:lnSpc>
              <a:spcAft>
                <a:spcPts val="1000"/>
              </a:spcAft>
              <a:buFont typeface="Wingdings" pitchFamily="2" charset="2"/>
              <a:buChar char="§"/>
            </a:pPr>
            <a:r>
              <a:rPr lang="el-GR" sz="2000" b="1" dirty="0" smtClean="0">
                <a:solidFill>
                  <a:srgbClr val="127A92"/>
                </a:solidFill>
                <a:latin typeface="Times New Roman" pitchFamily="18" charset="0"/>
                <a:ea typeface="Calibri"/>
                <a:cs typeface="Times New Roman" pitchFamily="18" charset="0"/>
              </a:rPr>
              <a:t>Αντιπτέριση (badminton)</a:t>
            </a:r>
          </a:p>
          <a:p>
            <a:pPr marL="342900" lvl="0" indent="-342900" algn="just">
              <a:lnSpc>
                <a:spcPct val="115000"/>
              </a:lnSpc>
              <a:spcAft>
                <a:spcPts val="1000"/>
              </a:spcAft>
              <a:buNone/>
            </a:pPr>
            <a:r>
              <a:rPr lang="el-GR" sz="2000" b="1" dirty="0" smtClean="0">
                <a:latin typeface="Times New Roman" pitchFamily="18" charset="0"/>
                <a:ea typeface="Calibri"/>
                <a:cs typeface="Times New Roman" pitchFamily="18" charset="0"/>
              </a:rPr>
              <a:t>     </a:t>
            </a:r>
            <a:r>
              <a:rPr lang="el-GR" sz="2000" dirty="0" smtClean="0">
                <a:latin typeface="Times New Roman"/>
                <a:ea typeface="Calibri"/>
                <a:cs typeface="Times New Roman"/>
              </a:rPr>
              <a:t>Σκοπός του παιχνιδιού είναι να χτυπηθεί το φτερό από τη ρακέτα με τέτοιο τρόπο, ώστε να περάσει πάνω από το δίχτυ, να πέσει στο γήπεδο του αντιπάλου και να κερδηθεί ο πόντος. </a:t>
            </a:r>
          </a:p>
          <a:p>
            <a:pPr marL="342900" lvl="0" indent="-342900" algn="just">
              <a:lnSpc>
                <a:spcPct val="115000"/>
              </a:lnSpc>
              <a:spcAft>
                <a:spcPts val="1000"/>
              </a:spcAft>
              <a:buFont typeface="Wingdings" pitchFamily="2" charset="2"/>
              <a:buChar char="§"/>
            </a:pPr>
            <a:r>
              <a:rPr lang="el-GR" sz="2000" b="1" dirty="0" smtClean="0">
                <a:solidFill>
                  <a:srgbClr val="127A92"/>
                </a:solidFill>
                <a:latin typeface="Times New Roman" pitchFamily="18" charset="0"/>
                <a:ea typeface="Calibri"/>
                <a:cs typeface="Times New Roman" pitchFamily="18" charset="0"/>
              </a:rPr>
              <a:t>Ιππασία</a:t>
            </a:r>
          </a:p>
          <a:p>
            <a:pPr marL="342900" indent="-342900" algn="just">
              <a:lnSpc>
                <a:spcPct val="115000"/>
              </a:lnSpc>
              <a:spcAft>
                <a:spcPts val="1000"/>
              </a:spcAft>
              <a:buNone/>
            </a:pPr>
            <a:r>
              <a:rPr lang="el-GR" sz="2000" dirty="0" smtClean="0">
                <a:latin typeface="Times New Roman" pitchFamily="18" charset="0"/>
                <a:ea typeface="Calibri"/>
                <a:cs typeface="Times New Roman" pitchFamily="18" charset="0"/>
              </a:rPr>
              <a:t>     Ο ιππέας ή η αμαζόνα και το άλογο θεωρούνται μια ομάδα. Απαιτούνται χρόνια συστηματικής προσπάθειας προκειμένου να μπορούν να εκτελούν ασκήσεις δεξιοτεχνίας, ταχύτητας, αντοχής και υπερπήδησης εμποδίων</a:t>
            </a:r>
          </a:p>
          <a:p>
            <a:pPr marL="342900" lvl="0" indent="-342900" algn="just">
              <a:lnSpc>
                <a:spcPct val="115000"/>
              </a:lnSpc>
              <a:spcAft>
                <a:spcPts val="1000"/>
              </a:spcAft>
              <a:buFont typeface="Wingdings" pitchFamily="2" charset="2"/>
              <a:buChar char="§"/>
            </a:pPr>
            <a:endParaRPr lang="el-GR" sz="2000" b="1" dirty="0" smtClean="0">
              <a:solidFill>
                <a:srgbClr val="127A92"/>
              </a:solidFill>
              <a:latin typeface="Times New Roman" pitchFamily="18" charset="0"/>
              <a:ea typeface="Calibri"/>
              <a:cs typeface="Times New Roman" pitchFamily="18" charset="0"/>
            </a:endParaRPr>
          </a:p>
          <a:p>
            <a:pPr marL="342900" lvl="0" indent="-342900" algn="just">
              <a:lnSpc>
                <a:spcPct val="115000"/>
              </a:lnSpc>
              <a:spcAft>
                <a:spcPts val="1000"/>
              </a:spcAft>
              <a:buFont typeface="Symbol"/>
              <a:buChar char=""/>
            </a:pPr>
            <a:endParaRPr lang="el-GR" sz="2000" dirty="0" smtClean="0">
              <a:solidFill>
                <a:srgbClr val="127A92"/>
              </a:solidFill>
              <a:latin typeface="Times New Roman" pitchFamily="18" charset="0"/>
              <a:ea typeface="Calibri"/>
              <a:cs typeface="Times New Roman" pitchFamily="18" charset="0"/>
            </a:endParaRPr>
          </a:p>
          <a:p>
            <a:endParaRPr lang="el-GR" dirty="0"/>
          </a:p>
        </p:txBody>
      </p:sp>
      <p:pic>
        <p:nvPicPr>
          <p:cNvPr id="4" name="3 - Εικόνα" descr="ÎÏÎ¿ÏÎ­Î»ÎµÏÎ¼Î± ÎµÎ¹ÎºÏÎ½Î±Ï Î³Î¹Î± Î±Î½ÏÎ¹ÏÏÎµÏÎ¹ÏÎ·"/>
          <p:cNvPicPr/>
          <p:nvPr/>
        </p:nvPicPr>
        <p:blipFill>
          <a:blip r:embed="rId2" cstate="print"/>
          <a:srcRect/>
          <a:stretch>
            <a:fillRect/>
          </a:stretch>
        </p:blipFill>
        <p:spPr bwMode="auto">
          <a:xfrm>
            <a:off x="5652120" y="1412776"/>
            <a:ext cx="2376264" cy="1800200"/>
          </a:xfrm>
          <a:prstGeom prst="rect">
            <a:avLst/>
          </a:prstGeom>
          <a:noFill/>
          <a:ln w="9525">
            <a:noFill/>
            <a:miter lim="800000"/>
            <a:headEnd/>
            <a:tailEnd/>
          </a:ln>
        </p:spPr>
      </p:pic>
      <p:pic>
        <p:nvPicPr>
          <p:cNvPr id="5" name="4 - Εικόνα" descr="Σχετική εικόνα"/>
          <p:cNvPicPr/>
          <p:nvPr/>
        </p:nvPicPr>
        <p:blipFill>
          <a:blip r:embed="rId3" cstate="print"/>
          <a:srcRect/>
          <a:stretch>
            <a:fillRect/>
          </a:stretch>
        </p:blipFill>
        <p:spPr bwMode="auto">
          <a:xfrm>
            <a:off x="5652120" y="3861048"/>
            <a:ext cx="2409825" cy="208823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sz="quarter" idx="1"/>
          </p:nvPr>
        </p:nvSpPr>
        <p:spPr>
          <a:xfrm>
            <a:off x="395536" y="404664"/>
            <a:ext cx="4320480" cy="6237312"/>
          </a:xfrm>
        </p:spPr>
        <p:txBody>
          <a:bodyPr>
            <a:normAutofit/>
          </a:bodyPr>
          <a:lstStyle/>
          <a:p>
            <a:pPr lvl="0">
              <a:buFont typeface="Wingdings" pitchFamily="2" charset="2"/>
              <a:buChar char="§"/>
            </a:pPr>
            <a:r>
              <a:rPr lang="el-GR" sz="2000" b="1" dirty="0" smtClean="0">
                <a:solidFill>
                  <a:srgbClr val="127A92"/>
                </a:solidFill>
                <a:latin typeface="Times New Roman" pitchFamily="18" charset="0"/>
                <a:cs typeface="Times New Roman" pitchFamily="18" charset="0"/>
              </a:rPr>
              <a:t> Ξιφασκία</a:t>
            </a:r>
            <a:endParaRPr lang="el-GR" sz="2000" dirty="0" smtClean="0">
              <a:solidFill>
                <a:srgbClr val="127A92"/>
              </a:solidFill>
              <a:latin typeface="Times New Roman" pitchFamily="18" charset="0"/>
              <a:cs typeface="Times New Roman" pitchFamily="18" charset="0"/>
            </a:endParaRPr>
          </a:p>
          <a:p>
            <a:pPr>
              <a:buNone/>
            </a:pPr>
            <a:r>
              <a:rPr lang="el-GR" sz="2000" dirty="0" smtClean="0">
                <a:latin typeface="Times New Roman" pitchFamily="18" charset="0"/>
                <a:cs typeface="Times New Roman" pitchFamily="18" charset="0"/>
              </a:rPr>
              <a:t>     Η ξιφασκία αποτελεί άθλημα χειρισμού ξίφους, που ασκείται με τρία διαφορετικά μέσα: το ξίφος ασκήσεως , το ξίφος μονομαχίας, τη σπάθη.</a:t>
            </a:r>
          </a:p>
          <a:p>
            <a:pPr lvl="0">
              <a:buFont typeface="Wingdings" pitchFamily="2" charset="2"/>
              <a:buChar char="§"/>
            </a:pPr>
            <a:r>
              <a:rPr lang="el-GR" sz="2000" b="1" dirty="0" smtClean="0">
                <a:solidFill>
                  <a:srgbClr val="127A92"/>
                </a:solidFill>
                <a:latin typeface="Times New Roman" pitchFamily="18" charset="0"/>
                <a:cs typeface="Times New Roman" pitchFamily="18" charset="0"/>
              </a:rPr>
              <a:t>Ρυθμική Γυμναστική</a:t>
            </a:r>
            <a:endParaRPr lang="el-GR" sz="2000" dirty="0" smtClean="0">
              <a:solidFill>
                <a:srgbClr val="127A92"/>
              </a:solidFill>
              <a:latin typeface="Times New Roman" pitchFamily="18" charset="0"/>
              <a:cs typeface="Times New Roman" pitchFamily="18" charset="0"/>
            </a:endParaRPr>
          </a:p>
          <a:p>
            <a:pPr>
              <a:buNone/>
            </a:pPr>
            <a:r>
              <a:rPr lang="el-GR" sz="2000" dirty="0" smtClean="0">
                <a:latin typeface="Times New Roman" pitchFamily="18" charset="0"/>
                <a:cs typeface="Times New Roman" pitchFamily="18" charset="0"/>
              </a:rPr>
              <a:t>     Η ρυθμική γυμναστική είναι ένα άθλημα που συνδυάζει στοιχεία από μπαλέτο, γυμναστική, χορό, και πράξεις χειραγώγησης αντικειμένων. Νικητής είναι ο συμμετέχων που κερδίζει τους περισσότερους βαθμούς , καθορίζεται από μια επιτροπή κριτών στα άλματα, στις πιρουέτες (άξονες), στις ευελιξίες, στο χειρισμό αντικειμένων, στην εκτέλεση και στο καλλιτεχνικό αποτέλεσμα.</a:t>
            </a:r>
          </a:p>
          <a:p>
            <a:endParaRPr lang="el-GR" sz="2200" dirty="0">
              <a:latin typeface="Times New Roman" pitchFamily="18" charset="0"/>
              <a:cs typeface="Times New Roman" pitchFamily="18" charset="0"/>
            </a:endParaRPr>
          </a:p>
        </p:txBody>
      </p:sp>
      <p:pic>
        <p:nvPicPr>
          <p:cNvPr id="4" name="16 - Εικόνα" descr="katya_movement.jpg"/>
          <p:cNvPicPr/>
          <p:nvPr/>
        </p:nvPicPr>
        <p:blipFill>
          <a:blip r:embed="rId2" cstate="print"/>
          <a:stretch>
            <a:fillRect/>
          </a:stretch>
        </p:blipFill>
        <p:spPr>
          <a:xfrm>
            <a:off x="4788024" y="908720"/>
            <a:ext cx="3096344" cy="1800200"/>
          </a:xfrm>
          <a:prstGeom prst="rect">
            <a:avLst/>
          </a:prstGeom>
        </p:spPr>
      </p:pic>
      <p:pic>
        <p:nvPicPr>
          <p:cNvPr id="5" name="4 - Εικόνα" descr="ÎÏÎ¿ÏÎ­Î»ÎµÏÎ¼Î± ÎµÎ¹ÎºÏÎ½Î±Ï Î³Î¹Î± ÏÏÎ¸Î¼Î¹ÎºÎ·"/>
          <p:cNvPicPr/>
          <p:nvPr/>
        </p:nvPicPr>
        <p:blipFill>
          <a:blip r:embed="rId3" cstate="print"/>
          <a:srcRect/>
          <a:stretch>
            <a:fillRect/>
          </a:stretch>
        </p:blipFill>
        <p:spPr bwMode="auto">
          <a:xfrm>
            <a:off x="4860032" y="3356992"/>
            <a:ext cx="2972916" cy="25717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122</TotalTime>
  <Words>445</Words>
  <Application>Microsoft Office PowerPoint</Application>
  <PresentationFormat>Προβολή στην οθόνη (4:3)</PresentationFormat>
  <Paragraphs>73</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Προεξοχή</vt:lpstr>
      <vt:lpstr>              1ο γενικο λυκειο λιβαδειασ   </vt:lpstr>
      <vt:lpstr>        Η ΔΙΑΤΡΟΦΗ ΤΩΝ ΕΦΗΒΩΝ ΑΘΛΗΤΩΝ </vt:lpstr>
      <vt:lpstr>                            </vt:lpstr>
      <vt:lpstr>         ΜΕΣΟΓΕΙΚΗ ΔΙΑΤΡΟΦΗ  </vt:lpstr>
      <vt:lpstr>                              </vt:lpstr>
      <vt:lpstr>                       </vt:lpstr>
      <vt:lpstr>          «Μη διαδεδομένα αθλήματα» </vt:lpstr>
      <vt:lpstr>             </vt:lpstr>
      <vt:lpstr>                                 </vt:lpstr>
      <vt:lpstr>                         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original21</dc:creator>
  <cp:lastModifiedBy>User</cp:lastModifiedBy>
  <cp:revision>15</cp:revision>
  <dcterms:created xsi:type="dcterms:W3CDTF">2019-05-15T11:09:48Z</dcterms:created>
  <dcterms:modified xsi:type="dcterms:W3CDTF">2019-05-17T15:51:51Z</dcterms:modified>
</cp:coreProperties>
</file>